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556" r:id="rId3"/>
    <p:sldId id="350" r:id="rId4"/>
    <p:sldId id="638" r:id="rId5"/>
    <p:sldId id="639" r:id="rId6"/>
    <p:sldId id="643" r:id="rId7"/>
    <p:sldId id="670" r:id="rId8"/>
    <p:sldId id="614" r:id="rId9"/>
    <p:sldId id="540" r:id="rId10"/>
    <p:sldId id="621" r:id="rId11"/>
    <p:sldId id="622" r:id="rId12"/>
    <p:sldId id="623" r:id="rId13"/>
    <p:sldId id="624" r:id="rId14"/>
    <p:sldId id="625" r:id="rId15"/>
    <p:sldId id="640" r:id="rId16"/>
    <p:sldId id="626" r:id="rId17"/>
    <p:sldId id="671" r:id="rId18"/>
    <p:sldId id="627" r:id="rId19"/>
    <p:sldId id="641" r:id="rId20"/>
    <p:sldId id="672" r:id="rId21"/>
    <p:sldId id="642" r:id="rId22"/>
    <p:sldId id="629" r:id="rId23"/>
    <p:sldId id="634" r:id="rId24"/>
    <p:sldId id="636" r:id="rId25"/>
    <p:sldId id="644" r:id="rId26"/>
    <p:sldId id="645" r:id="rId27"/>
    <p:sldId id="646" r:id="rId28"/>
    <p:sldId id="647" r:id="rId29"/>
    <p:sldId id="648" r:id="rId30"/>
    <p:sldId id="649" r:id="rId31"/>
    <p:sldId id="650" r:id="rId32"/>
    <p:sldId id="660" r:id="rId33"/>
    <p:sldId id="593" r:id="rId34"/>
    <p:sldId id="491" r:id="rId35"/>
    <p:sldId id="589" r:id="rId36"/>
    <p:sldId id="594" r:id="rId37"/>
    <p:sldId id="595" r:id="rId38"/>
    <p:sldId id="606" r:id="rId39"/>
    <p:sldId id="607" r:id="rId40"/>
    <p:sldId id="673" r:id="rId41"/>
    <p:sldId id="674" r:id="rId42"/>
    <p:sldId id="661" r:id="rId43"/>
    <p:sldId id="662" r:id="rId44"/>
    <p:sldId id="663" r:id="rId45"/>
    <p:sldId id="664" r:id="rId46"/>
    <p:sldId id="665" r:id="rId47"/>
    <p:sldId id="666" r:id="rId48"/>
    <p:sldId id="667" r:id="rId49"/>
    <p:sldId id="668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/>
    <p:restoredTop sz="86428"/>
  </p:normalViewPr>
  <p:slideViewPr>
    <p:cSldViewPr snapToGrid="0" snapToObjects="1">
      <p:cViewPr varScale="1">
        <p:scale>
          <a:sx n="153" d="100"/>
          <a:sy n="153" d="100"/>
        </p:scale>
        <p:origin x="176" y="904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6.png"/><Relationship Id="rId7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15.tiff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1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image" Target="../media/image23.tiff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10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Its Cures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3730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Overfitting</a:t>
                </a:r>
              </a:p>
              <a:p>
                <a:pPr lvl="1"/>
                <a:r>
                  <a:rPr lang="en-US" dirty="0"/>
                  <a:t>Fitting the data more than is warranted</a:t>
                </a:r>
              </a:p>
              <a:p>
                <a:pPr lvl="1"/>
                <a:r>
                  <a:rPr lang="en-US" dirty="0"/>
                  <a:t>Fitting the noise instead of the pattern of the data</a:t>
                </a:r>
              </a:p>
              <a:p>
                <a:pPr lvl="1"/>
                <a:r>
                  <a:rPr lang="en-US" dirty="0"/>
                  <a:t>Decreasing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but getting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too strong</a:t>
                </a:r>
                <a:r>
                  <a:rPr lang="en-US" dirty="0"/>
                  <a:t>, but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not large enough</a:t>
                </a:r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Regularization</a:t>
                </a:r>
              </a:p>
              <a:p>
                <a:pPr lvl="1"/>
                <a:r>
                  <a:rPr lang="en-US" dirty="0"/>
                  <a:t>Intuition</a:t>
                </a:r>
                <a:r>
                  <a:rPr lang="en-US"/>
                  <a:t>: 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to make overfitting less likely to happen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(Topic of this lecture)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Validation</a:t>
                </a:r>
              </a:p>
              <a:p>
                <a:pPr lvl="1"/>
                <a:r>
                  <a:rPr lang="en-US" dirty="0"/>
                  <a:t>Intuition: Reserve data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(Focus of next lecture)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37304"/>
              </a:xfrm>
              <a:blipFill>
                <a:blip r:embed="rId2"/>
                <a:stretch>
                  <a:fillRect l="-965" t="-2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5FCA1AC-20AE-4040-B3C3-3CF084D9D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908" y="1410536"/>
            <a:ext cx="3215238" cy="275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9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Regularization (Constrain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Informal example: </a:t>
                </a:r>
              </a:p>
              <a:p>
                <a:pPr lvl="1"/>
                <a:r>
                  <a:rPr lang="en-US" dirty="0"/>
                  <a:t>Regression;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;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𝑎𝑥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;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794" y="2997994"/>
            <a:ext cx="3106546" cy="35179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343400" y="4203700"/>
            <a:ext cx="2908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343400" y="4338638"/>
            <a:ext cx="30918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Regularization:</a:t>
            </a:r>
          </a:p>
          <a:p>
            <a:r>
              <a:rPr lang="en-US" dirty="0">
                <a:solidFill>
                  <a:srgbClr val="FF0000"/>
                </a:solidFill>
              </a:rPr>
              <a:t>Constrain</a:t>
            </a:r>
            <a:r>
              <a:rPr lang="en-US" dirty="0"/>
              <a:t> the hypothesis set to</a:t>
            </a:r>
          </a:p>
          <a:p>
            <a:r>
              <a:rPr lang="en-US" dirty="0"/>
              <a:t>avoid large </a:t>
            </a:r>
            <a:r>
              <a:rPr lang="en-US" i="1" dirty="0">
                <a:solidFill>
                  <a:schemeClr val="accent1"/>
                </a:solidFill>
              </a:rPr>
              <a:t>a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>
                <a:solidFill>
                  <a:schemeClr val="accent1"/>
                </a:solidFill>
              </a:rPr>
              <a:t>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7C079A-A401-AF4D-8EC2-AF19AB1AF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7788" y="2997994"/>
            <a:ext cx="3619402" cy="349488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ABAB1C9-B8B6-A240-947B-0BA28C42BE8A}"/>
              </a:ext>
            </a:extLst>
          </p:cNvPr>
          <p:cNvSpPr/>
          <p:nvPr/>
        </p:nvSpPr>
        <p:spPr>
          <a:xfrm>
            <a:off x="10415202" y="5679913"/>
            <a:ext cx="1332008" cy="994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D18F86-C119-B841-9AE3-38435123997E}"/>
              </a:ext>
            </a:extLst>
          </p:cNvPr>
          <p:cNvSpPr txBox="1"/>
          <p:nvPr/>
        </p:nvSpPr>
        <p:spPr>
          <a:xfrm>
            <a:off x="3337569" y="6231265"/>
            <a:ext cx="5287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How to do this in a principled way?</a:t>
            </a:r>
          </a:p>
        </p:txBody>
      </p:sp>
    </p:spTree>
    <p:extLst>
      <p:ext uri="{BB962C8B-B14F-4D97-AF65-F5344CB8AC3E}">
        <p14:creationId xmlns:p14="http://schemas.microsoft.com/office/powerpoint/2010/main" val="112628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have seen hard constraints already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br>
                  <a:rPr lang="en-US" b="0" i="1" dirty="0"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br>
                  <a:rPr lang="en-US" b="0" i="1" dirty="0">
                    <a:latin typeface="Cambria Math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10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={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10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can be written as constrained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10</m:t>
                        </m:r>
                      </m:sub>
                    </m:sSub>
                  </m:oMath>
                </a14:m>
                <a:br>
                  <a:rPr lang="en-US" dirty="0">
                    <a:solidFill>
                      <a:schemeClr val="accent1"/>
                    </a:solidFill>
                  </a:rPr>
                </a:br>
                <a:br>
                  <a:rPr lang="en-US" dirty="0">
                    <a:solidFill>
                      <a:schemeClr val="accent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and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=…=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=0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b="-3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6438900" y="5911790"/>
            <a:ext cx="1362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Constraints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213600" y="5549900"/>
            <a:ext cx="0" cy="2667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72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Soft-Order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Instead of setting the weights to </a:t>
                </a:r>
                <a:r>
                  <a:rPr lang="en-US" dirty="0">
                    <a:solidFill>
                      <a:schemeClr val="accent1"/>
                    </a:solidFill>
                  </a:rPr>
                  <a:t>0</a:t>
                </a:r>
                <a:br>
                  <a:rPr lang="en-US" dirty="0">
                    <a:solidFill>
                      <a:schemeClr val="accent1"/>
                    </a:solidFill>
                  </a:rPr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and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≤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e>
                        </m:nary>
                      </m:e>
                    </m:d>
                  </m:oMath>
                </a14:m>
                <a:br>
                  <a:rPr lang="en-US" i="1" dirty="0">
                    <a:solidFill>
                      <a:schemeClr val="accent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br>
                  <a:rPr lang="en-US" i="1" dirty="0">
                    <a:solidFill>
                      <a:schemeClr val="accent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and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≤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𝐶</m:t>
                        </m:r>
                      </m:e>
                    </m:d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Observations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therefore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 smoother way to tune the complexity of hypothesis set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7733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946400" y="3657600"/>
            <a:ext cx="1079500" cy="787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037DB4-D0CC-3243-A599-494081D8F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079" y="567025"/>
            <a:ext cx="4589887" cy="7555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7835A1-150D-7243-AD36-422410CB9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5814" y="5770200"/>
            <a:ext cx="1216218" cy="104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8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Soft-Order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2309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𝑄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charset="0"/>
                            </a:rPr>
                            <m:t>and</m:t>
                          </m:r>
                          <m:r>
                            <a:rPr lang="en-US" i="1"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≤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sz="2400" dirty="0"/>
              </a:p>
              <a:p>
                <a:r>
                  <a:rPr lang="en-US" sz="2400" dirty="0"/>
                  <a:t>Two main questions</a:t>
                </a:r>
              </a:p>
              <a:p>
                <a:pPr lvl="1"/>
                <a:r>
                  <a:rPr lang="en-US" dirty="0"/>
                  <a:t>How do we choose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Model selection: The same question as selecting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2"/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The focus of the next lecture</a:t>
                </a:r>
              </a:p>
              <a:p>
                <a:pPr lvl="2"/>
                <a:endParaRPr 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/>
                  <a:t>How do we perform learning, i.e., find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400" dirty="0"/>
                  <a:t>Solve the following </a:t>
                </a:r>
                <a:r>
                  <a:rPr lang="en-US" sz="2400" dirty="0">
                    <a:solidFill>
                      <a:srgbClr val="C00000"/>
                    </a:solidFill>
                  </a:rPr>
                  <a:t>constrained optimization </a:t>
                </a:r>
                <a:r>
                  <a:rPr lang="en-US" sz="2400" dirty="0"/>
                  <a:t>problem</a:t>
                </a:r>
                <a:br>
                  <a:rPr lang="en-US" sz="2400" dirty="0"/>
                </a:br>
                <a:br>
                  <a:rPr lang="en-US" sz="2400" dirty="0">
                    <a:solidFill>
                      <a:schemeClr val="accent1"/>
                    </a:solidFill>
                  </a:rPr>
                </a:br>
                <a:r>
                  <a:rPr lang="en-US" sz="2400" dirty="0">
                    <a:solidFill>
                      <a:schemeClr val="accent1"/>
                    </a:solidFill>
                  </a:rPr>
                  <a:t>           </a:t>
                </a:r>
                <a:r>
                  <a:rPr lang="en-US" sz="2400" dirty="0">
                    <a:solidFill>
                      <a:srgbClr val="C00000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b="0" dirty="0">
                    <a:solidFill>
                      <a:srgbClr val="C00000"/>
                    </a:solidFill>
                  </a:rPr>
                  <a:t> </a:t>
                </a:r>
                <a:br>
                  <a:rPr lang="en-US" sz="2400" b="0" dirty="0">
                    <a:solidFill>
                      <a:srgbClr val="C00000"/>
                    </a:solidFill>
                  </a:rPr>
                </a:br>
                <a:br>
                  <a:rPr lang="en-US" sz="2400" b="0" dirty="0">
                    <a:solidFill>
                      <a:srgbClr val="C00000"/>
                    </a:solidFill>
                  </a:rPr>
                </a:br>
                <a:r>
                  <a:rPr lang="en-US" sz="2400" b="0" dirty="0">
                    <a:solidFill>
                      <a:srgbClr val="C00000"/>
                    </a:solidFill>
                  </a:rPr>
                  <a:t>           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23093"/>
              </a:xfrm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80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964A8-2995-6442-8A3B-039E70CA0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Constrained to Unconstrained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D89BF-2569-0D40-BB04-098B28C91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3227"/>
          </a:xfrm>
        </p:spPr>
        <p:txBody>
          <a:bodyPr>
            <a:normAutofit/>
          </a:bodyPr>
          <a:lstStyle/>
          <a:p>
            <a:r>
              <a:rPr lang="en-US" dirty="0"/>
              <a:t>Constrained optimization </a:t>
            </a:r>
            <a:r>
              <a:rPr lang="en-US" dirty="0">
                <a:sym typeface="Wingdings" pitchFamily="2" charset="2"/>
              </a:rPr>
              <a:t> Unconstrained optimization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Why the above is true?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Will talk about how to utilize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Lagrangian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 relaxation to get this in the 2</a:t>
            </a:r>
            <a:r>
              <a:rPr lang="en-US" baseline="30000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nd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 half of the semester</a:t>
            </a:r>
          </a:p>
          <a:p>
            <a:pPr lvl="1"/>
            <a:r>
              <a:rPr lang="en-US" dirty="0">
                <a:sym typeface="Wingdings" pitchFamily="2" charset="2"/>
              </a:rPr>
              <a:t>For now, let’s think about it graphically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14761BD-C5BC-5048-9C5A-2AAD729FDB7D}"/>
                  </a:ext>
                </a:extLst>
              </p:cNvPr>
              <p:cNvSpPr/>
              <p:nvPr/>
            </p:nvSpPr>
            <p:spPr>
              <a:xfrm>
                <a:off x="1331841" y="2679301"/>
                <a:ext cx="3140761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14761BD-C5BC-5048-9C5A-2AAD729FDB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841" y="2679301"/>
                <a:ext cx="3140761" cy="1602602"/>
              </a:xfrm>
              <a:prstGeom prst="roundRect">
                <a:avLst/>
              </a:prstGeom>
              <a:blipFill>
                <a:blip r:embed="rId2"/>
                <a:stretch>
                  <a:fillRect l="-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E17252CB-20C2-4F4D-B9DD-0F76607CCFCA}"/>
                  </a:ext>
                </a:extLst>
              </p:cNvPr>
              <p:cNvSpPr/>
              <p:nvPr/>
            </p:nvSpPr>
            <p:spPr>
              <a:xfrm>
                <a:off x="5857460" y="2679301"/>
                <a:ext cx="3889507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rgbClr val="FFFF00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E17252CB-20C2-4F4D-B9DD-0F76607CCF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460" y="2679301"/>
                <a:ext cx="3889507" cy="1602602"/>
              </a:xfrm>
              <a:prstGeom prst="roundRect">
                <a:avLst/>
              </a:prstGeom>
              <a:blipFill>
                <a:blip r:embed="rId3"/>
                <a:stretch>
                  <a:fillRect l="-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544855-F839-4842-817E-E175B7EF94B0}"/>
              </a:ext>
            </a:extLst>
          </p:cNvPr>
          <p:cNvCxnSpPr/>
          <p:nvPr/>
        </p:nvCxnSpPr>
        <p:spPr>
          <a:xfrm>
            <a:off x="4571879" y="3480602"/>
            <a:ext cx="1126548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E208E43-FC47-3F49-B989-1119A7DF1F03}"/>
              </a:ext>
            </a:extLst>
          </p:cNvPr>
          <p:cNvSpPr txBox="1"/>
          <p:nvPr/>
        </p:nvSpPr>
        <p:spPr>
          <a:xfrm>
            <a:off x="4548693" y="2956952"/>
            <a:ext cx="117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equivalent</a:t>
            </a:r>
          </a:p>
        </p:txBody>
      </p:sp>
    </p:spTree>
    <p:extLst>
      <p:ext uri="{BB962C8B-B14F-4D97-AF65-F5344CB8AC3E}">
        <p14:creationId xmlns:p14="http://schemas.microsoft.com/office/powerpoint/2010/main" val="181721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>
                    <a:solidFill>
                      <a:schemeClr val="tx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𝑙𝑖𝑛</m:t>
                        </m:r>
                      </m:sub>
                    </m:sSub>
                  </m:oMath>
                </a14:m>
                <a:r>
                  <a:rPr lang="en-US" dirty="0"/>
                  <a:t>: the solution for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𝑟𝑒𝑔</m:t>
                        </m:r>
                      </m:sub>
                    </m:sSub>
                  </m:oMath>
                </a14:m>
                <a:r>
                  <a:rPr lang="en-US" dirty="0"/>
                  <a:t>:the solution for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62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>
                    <a:solidFill>
                      <a:schemeClr val="tx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𝑙𝑖𝑛</m:t>
                        </m:r>
                      </m:sub>
                    </m:sSub>
                  </m:oMath>
                </a14:m>
                <a:r>
                  <a:rPr lang="en-US" dirty="0"/>
                  <a:t>: the solution for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𝑟𝑒𝑔</m:t>
                        </m:r>
                      </m:sub>
                    </m:sSub>
                  </m:oMath>
                </a14:m>
                <a:r>
                  <a:rPr lang="en-US" dirty="0"/>
                  <a:t>:the solution for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large enough, i.e.,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𝑙𝑖𝑛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𝑟𝑒𝑔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𝑙𝑖𝑛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not large enough, i.e.,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𝑙𝑖𝑛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𝑟𝑒𝑔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/>
          <p:cNvGrpSpPr/>
          <p:nvPr/>
        </p:nvGrpSpPr>
        <p:grpSpPr>
          <a:xfrm>
            <a:off x="8839590" y="3528725"/>
            <a:ext cx="3161147" cy="2783175"/>
            <a:chOff x="7620390" y="2659723"/>
            <a:chExt cx="4513190" cy="3973557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DCC8F91-D4AE-EA4F-91F5-DDC593AF57CC}"/>
                </a:ext>
              </a:extLst>
            </p:cNvPr>
            <p:cNvSpPr/>
            <p:nvPr/>
          </p:nvSpPr>
          <p:spPr>
            <a:xfrm rot="1947607">
              <a:off x="8495859" y="2659723"/>
              <a:ext cx="3637721" cy="1819146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8667974-9210-1E4A-83B4-56F06C22E992}"/>
                </a:ext>
              </a:extLst>
            </p:cNvPr>
            <p:cNvSpPr/>
            <p:nvPr/>
          </p:nvSpPr>
          <p:spPr>
            <a:xfrm rot="1947607">
              <a:off x="8993673" y="2964633"/>
              <a:ext cx="2642095" cy="1211008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7ECA079-6DB3-534B-B8F1-2B17D4D5E283}"/>
                </a:ext>
              </a:extLst>
            </p:cNvPr>
            <p:cNvSpPr/>
            <p:nvPr/>
          </p:nvSpPr>
          <p:spPr>
            <a:xfrm rot="2050069">
              <a:off x="9407782" y="3272957"/>
              <a:ext cx="1764181" cy="592679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E9504EB-238C-BB47-9EF6-3B749E42E66F}"/>
                </a:ext>
              </a:extLst>
            </p:cNvPr>
            <p:cNvSpPr/>
            <p:nvPr/>
          </p:nvSpPr>
          <p:spPr>
            <a:xfrm>
              <a:off x="7620390" y="3158560"/>
              <a:ext cx="3474720" cy="3474720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68EA55-C452-E341-96B2-F3F55BA7A137}"/>
                </a:ext>
              </a:extLst>
            </p:cNvPr>
            <p:cNvSpPr/>
            <p:nvPr/>
          </p:nvSpPr>
          <p:spPr>
            <a:xfrm>
              <a:off x="10223279" y="3477856"/>
              <a:ext cx="18288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C3E9EC1-5579-874C-A87A-97254BF4C904}"/>
                    </a:ext>
                  </a:extLst>
                </p:cNvPr>
                <p:cNvSpPr txBox="1"/>
                <p:nvPr/>
              </p:nvSpPr>
              <p:spPr>
                <a:xfrm>
                  <a:off x="10497189" y="3384630"/>
                  <a:ext cx="580577" cy="3515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𝑙𝑖𝑛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0C3E9EC1-5579-874C-A87A-97254BF4C9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7189" y="3384630"/>
                  <a:ext cx="580577" cy="3515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7576" r="-4545" b="-1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3759B55-3961-134D-88EF-035AB2F239C1}"/>
                </a:ext>
              </a:extLst>
            </p:cNvPr>
            <p:cNvSpPr/>
            <p:nvPr/>
          </p:nvSpPr>
          <p:spPr>
            <a:xfrm>
              <a:off x="9355463" y="4827608"/>
              <a:ext cx="18288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6C0E493-6E11-B341-B848-A609356D2A55}"/>
                    </a:ext>
                  </a:extLst>
                </p:cNvPr>
                <p:cNvSpPr txBox="1"/>
                <p:nvPr/>
              </p:nvSpPr>
              <p:spPr>
                <a:xfrm>
                  <a:off x="10776658" y="6183341"/>
                  <a:ext cx="1246198" cy="3515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16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16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16C0E493-6E11-B341-B848-A609356D2A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6658" y="6183341"/>
                  <a:ext cx="1246198" cy="35153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497" r="-4196" b="-73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90CB8ED-EC82-2342-A44B-C1679FCF0B31}"/>
                    </a:ext>
                  </a:extLst>
                </p:cNvPr>
                <p:cNvSpPr txBox="1"/>
                <p:nvPr/>
              </p:nvSpPr>
              <p:spPr>
                <a:xfrm>
                  <a:off x="8557692" y="4734382"/>
                  <a:ext cx="694001" cy="3515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0,0</m:t>
                            </m:r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90CB8ED-EC82-2342-A44B-C1679FCF0B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7692" y="4734382"/>
                  <a:ext cx="694001" cy="35153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64745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/>
                  <a:t> is not large enough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1086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B65DF67-2652-7D45-8A02-40EA3A09F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855" y="1690688"/>
            <a:ext cx="4163919" cy="5701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30402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/>
                  <a:t> is not large enough</a:t>
                </a:r>
              </a:p>
              <a:p>
                <a:pPr lvl="1"/>
                <a:r>
                  <a:rPr lang="en-US" dirty="0"/>
                  <a:t>Using graphical arguments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𝑟𝑒𝑔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∝−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That is, we can find some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such that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=−</m:t>
                    </m:r>
                    <m:f>
                      <m:fPr>
                        <m:ctrlPr>
                          <a:rPr lang="mr-I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𝑟𝑒𝑔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sz="12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Therefore,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mr-I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𝑟𝑒𝑔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</m:t>
                        </m:r>
                        <m:f>
                          <m:fPr>
                            <m:ctrlPr>
                              <a:rPr lang="mr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𝐶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den>
                        </m:f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𝑟𝑒𝑔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𝑟𝑒𝑔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This implies,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the solution for </a:t>
                </a:r>
              </a:p>
              <a:p>
                <a:pPr lvl="2"/>
                <a:r>
                  <a:rPr lang="en-US" dirty="0">
                    <a:solidFill>
                      <a:schemeClr val="bg1"/>
                    </a:solidFill>
                  </a:rPr>
                  <a:t>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1086" t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9DCC8F91-D4AE-EA4F-91F5-DDC593AF57CC}"/>
              </a:ext>
            </a:extLst>
          </p:cNvPr>
          <p:cNvSpPr/>
          <p:nvPr/>
        </p:nvSpPr>
        <p:spPr>
          <a:xfrm rot="1947607">
            <a:off x="8473683" y="2390781"/>
            <a:ext cx="3637721" cy="1819146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667974-9210-1E4A-83B4-56F06C22E992}"/>
              </a:ext>
            </a:extLst>
          </p:cNvPr>
          <p:cNvSpPr/>
          <p:nvPr/>
        </p:nvSpPr>
        <p:spPr>
          <a:xfrm rot="1947607">
            <a:off x="8971497" y="2695691"/>
            <a:ext cx="2642095" cy="1211008"/>
          </a:xfrm>
          <a:prstGeom prst="ellipse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7ECA079-6DB3-534B-B8F1-2B17D4D5E283}"/>
              </a:ext>
            </a:extLst>
          </p:cNvPr>
          <p:cNvSpPr/>
          <p:nvPr/>
        </p:nvSpPr>
        <p:spPr>
          <a:xfrm rot="2050069">
            <a:off x="9385606" y="3004015"/>
            <a:ext cx="1764181" cy="592679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068EA55-C452-E341-96B2-F3F55BA7A137}"/>
              </a:ext>
            </a:extLst>
          </p:cNvPr>
          <p:cNvSpPr/>
          <p:nvPr/>
        </p:nvSpPr>
        <p:spPr>
          <a:xfrm>
            <a:off x="10201103" y="3208914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3E9EC1-5579-874C-A87A-97254BF4C904}"/>
                  </a:ext>
                </a:extLst>
              </p:cNvPr>
              <p:cNvSpPr txBox="1"/>
              <p:nvPr/>
            </p:nvSpPr>
            <p:spPr>
              <a:xfrm>
                <a:off x="10475013" y="3115688"/>
                <a:ext cx="5979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𝑙𝑖𝑛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C3E9EC1-5579-874C-A87A-97254BF4C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5013" y="3115688"/>
                <a:ext cx="59792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7143" r="-7143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9E9504EB-238C-BB47-9EF6-3B749E42E66F}"/>
              </a:ext>
            </a:extLst>
          </p:cNvPr>
          <p:cNvSpPr/>
          <p:nvPr/>
        </p:nvSpPr>
        <p:spPr>
          <a:xfrm>
            <a:off x="8425716" y="3652088"/>
            <a:ext cx="1998023" cy="1996037"/>
          </a:xfrm>
          <a:prstGeom prst="ellipse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3759B55-3961-134D-88EF-035AB2F239C1}"/>
              </a:ext>
            </a:extLst>
          </p:cNvPr>
          <p:cNvSpPr/>
          <p:nvPr/>
        </p:nvSpPr>
        <p:spPr>
          <a:xfrm>
            <a:off x="9333287" y="4558666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C0E493-6E11-B341-B848-A609356D2A55}"/>
                  </a:ext>
                </a:extLst>
              </p:cNvPr>
              <p:cNvSpPr txBox="1"/>
              <p:nvPr/>
            </p:nvSpPr>
            <p:spPr>
              <a:xfrm>
                <a:off x="10423205" y="5230617"/>
                <a:ext cx="12994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6C0E493-6E11-B341-B848-A609356D2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3205" y="5230617"/>
                <a:ext cx="1299458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286" r="-4225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0CB8ED-EC82-2342-A44B-C1679FCF0B31}"/>
                  </a:ext>
                </a:extLst>
              </p:cNvPr>
              <p:cNvSpPr txBox="1"/>
              <p:nvPr/>
            </p:nvSpPr>
            <p:spPr>
              <a:xfrm>
                <a:off x="8535516" y="4465440"/>
                <a:ext cx="7197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90CB8ED-EC82-2342-A44B-C1679FCF0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516" y="4465440"/>
                <a:ext cx="719749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0B9086D-15C0-9945-AA6C-08176F820FB3}"/>
              </a:ext>
            </a:extLst>
          </p:cNvPr>
          <p:cNvCxnSpPr>
            <a:cxnSpLocks/>
          </p:cNvCxnSpPr>
          <p:nvPr/>
        </p:nvCxnSpPr>
        <p:spPr>
          <a:xfrm flipH="1">
            <a:off x="9575802" y="3833734"/>
            <a:ext cx="365760" cy="54864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483082-1977-464B-8FF7-DAA14BF82322}"/>
              </a:ext>
            </a:extLst>
          </p:cNvPr>
          <p:cNvCxnSpPr>
            <a:cxnSpLocks/>
          </p:cNvCxnSpPr>
          <p:nvPr/>
        </p:nvCxnSpPr>
        <p:spPr>
          <a:xfrm flipV="1">
            <a:off x="9938732" y="3561420"/>
            <a:ext cx="182880" cy="27432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EB53E52A-B793-E141-A4EF-D0FAF224140B}"/>
              </a:ext>
            </a:extLst>
          </p:cNvPr>
          <p:cNvSpPr/>
          <p:nvPr/>
        </p:nvSpPr>
        <p:spPr>
          <a:xfrm>
            <a:off x="9850334" y="3741274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F55136A-2D88-2244-BE8A-2D3670358886}"/>
                  </a:ext>
                </a:extLst>
              </p:cNvPr>
              <p:cNvSpPr txBox="1"/>
              <p:nvPr/>
            </p:nvSpPr>
            <p:spPr>
              <a:xfrm>
                <a:off x="10124244" y="3648048"/>
                <a:ext cx="675121" cy="39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𝑟𝑒𝑔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F55136A-2D88-2244-BE8A-2D3670358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4244" y="3648048"/>
                <a:ext cx="675121" cy="399405"/>
              </a:xfrm>
              <a:prstGeom prst="rect">
                <a:avLst/>
              </a:prstGeom>
              <a:blipFill rotWithShape="0">
                <a:blip r:embed="rId7"/>
                <a:stretch>
                  <a:fillRect l="-7207" r="-4505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CC33977-536C-3041-9C82-F7ED61683F89}"/>
                  </a:ext>
                </a:extLst>
              </p:cNvPr>
              <p:cNvSpPr txBox="1"/>
              <p:nvPr/>
            </p:nvSpPr>
            <p:spPr>
              <a:xfrm>
                <a:off x="8023292" y="3894881"/>
                <a:ext cx="1551194" cy="4258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𝑟𝑒𝑔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CC33977-536C-3041-9C82-F7ED61683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292" y="3894881"/>
                <a:ext cx="1551194" cy="42582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5306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9354-5EB6-4F4A-A978-4AF0F7432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4621"/>
            <a:ext cx="10515600" cy="1325563"/>
          </a:xfrm>
        </p:spPr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A50BD-D6EA-E649-B580-886B6E4F7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1001"/>
            <a:ext cx="10783958" cy="5578453"/>
          </a:xfrm>
        </p:spPr>
        <p:txBody>
          <a:bodyPr>
            <a:normAutofit/>
          </a:bodyPr>
          <a:lstStyle/>
          <a:p>
            <a:r>
              <a:rPr lang="en-US" dirty="0"/>
              <a:t>Homework 2: due on </a:t>
            </a:r>
            <a:r>
              <a:rPr lang="en-US" b="1" dirty="0"/>
              <a:t>Oct 7 </a:t>
            </a:r>
            <a:r>
              <a:rPr lang="en-US" dirty="0"/>
              <a:t>(Friday)</a:t>
            </a:r>
          </a:p>
          <a:p>
            <a:pPr lvl="2"/>
            <a:endParaRPr lang="en-US" dirty="0"/>
          </a:p>
          <a:p>
            <a:r>
              <a:rPr lang="en-US" dirty="0"/>
              <a:t>Exam 1: </a:t>
            </a:r>
            <a:r>
              <a:rPr lang="en-US" b="1" dirty="0"/>
              <a:t>October 27 (Thursday)</a:t>
            </a:r>
          </a:p>
          <a:p>
            <a:pPr lvl="1"/>
            <a:r>
              <a:rPr lang="en-US" dirty="0"/>
              <a:t>Topics: LFD Chapters 1 to 5</a:t>
            </a:r>
          </a:p>
          <a:p>
            <a:pPr lvl="1"/>
            <a:r>
              <a:rPr lang="en-US" dirty="0"/>
              <a:t>Timed exam (75 min) during lecture time (location TBD)</a:t>
            </a:r>
          </a:p>
          <a:p>
            <a:pPr lvl="1"/>
            <a:r>
              <a:rPr lang="en-US" dirty="0"/>
              <a:t>Closed-book exam with 2 letter-size cheat sheets allowed (4 pages in total) </a:t>
            </a:r>
          </a:p>
          <a:p>
            <a:pPr lvl="2"/>
            <a:r>
              <a:rPr lang="en-US" dirty="0"/>
              <a:t>No format limitations (it can be typed, written, or a combination)</a:t>
            </a:r>
          </a:p>
          <a:p>
            <a:pPr lvl="1"/>
            <a:endParaRPr lang="en-US" dirty="0"/>
          </a:p>
          <a:p>
            <a:r>
              <a:rPr lang="en-US" dirty="0"/>
              <a:t>Homework 3 will be posted some time next week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Expected due: </a:t>
            </a:r>
            <a:r>
              <a:rPr lang="en-US" b="1" dirty="0">
                <a:solidFill>
                  <a:schemeClr val="bg1"/>
                </a:solidFill>
              </a:rPr>
              <a:t>Mar 5 (Saturday)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 bit shorter amount of time than usual, but the goal is for you to work on questions that Exam 1 covers</a:t>
            </a:r>
          </a:p>
        </p:txBody>
      </p:sp>
    </p:spTree>
    <p:extLst>
      <p:ext uri="{BB962C8B-B14F-4D97-AF65-F5344CB8AC3E}">
        <p14:creationId xmlns:p14="http://schemas.microsoft.com/office/powerpoint/2010/main" val="1985689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/>
                  <a:t> is not large enough</a:t>
                </a:r>
              </a:p>
              <a:p>
                <a:pPr lvl="1"/>
                <a:r>
                  <a:rPr lang="en-US" dirty="0"/>
                  <a:t>Using graphical arguments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𝑟𝑒𝑔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∝−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That is, we can find some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such that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=−</m:t>
                    </m:r>
                    <m:f>
                      <m:fPr>
                        <m:ctrlPr>
                          <a:rPr lang="mr-I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𝑟𝑒𝑔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1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Therefore,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mr-IN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𝑟𝑒𝑔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f>
                          <m:fPr>
                            <m:ctrlPr>
                              <a:rPr lang="mr-I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𝐶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den>
                        </m:f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𝑟𝑒𝑔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𝑟𝑒𝑔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This implies,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</m:oMath>
                </a14:m>
                <a:r>
                  <a:rPr lang="en-US" dirty="0"/>
                  <a:t> is the solution for </a:t>
                </a:r>
              </a:p>
              <a:p>
                <a:pPr lvl="2"/>
                <a:r>
                  <a:rPr lang="en-US" dirty="0"/>
                  <a:t>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1086" t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9DCC8F91-D4AE-EA4F-91F5-DDC593AF57CC}"/>
              </a:ext>
            </a:extLst>
          </p:cNvPr>
          <p:cNvSpPr/>
          <p:nvPr/>
        </p:nvSpPr>
        <p:spPr>
          <a:xfrm rot="1947607">
            <a:off x="8473683" y="2390781"/>
            <a:ext cx="3637721" cy="1819146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667974-9210-1E4A-83B4-56F06C22E992}"/>
              </a:ext>
            </a:extLst>
          </p:cNvPr>
          <p:cNvSpPr/>
          <p:nvPr/>
        </p:nvSpPr>
        <p:spPr>
          <a:xfrm rot="1947607">
            <a:off x="8971497" y="2695691"/>
            <a:ext cx="2642095" cy="1211008"/>
          </a:xfrm>
          <a:prstGeom prst="ellipse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7ECA079-6DB3-534B-B8F1-2B17D4D5E283}"/>
              </a:ext>
            </a:extLst>
          </p:cNvPr>
          <p:cNvSpPr/>
          <p:nvPr/>
        </p:nvSpPr>
        <p:spPr>
          <a:xfrm rot="2050069">
            <a:off x="9385606" y="3004015"/>
            <a:ext cx="1764181" cy="592679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068EA55-C452-E341-96B2-F3F55BA7A137}"/>
              </a:ext>
            </a:extLst>
          </p:cNvPr>
          <p:cNvSpPr/>
          <p:nvPr/>
        </p:nvSpPr>
        <p:spPr>
          <a:xfrm>
            <a:off x="10201103" y="3208914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3E9EC1-5579-874C-A87A-97254BF4C904}"/>
                  </a:ext>
                </a:extLst>
              </p:cNvPr>
              <p:cNvSpPr txBox="1"/>
              <p:nvPr/>
            </p:nvSpPr>
            <p:spPr>
              <a:xfrm>
                <a:off x="10475013" y="3115688"/>
                <a:ext cx="5979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𝑙𝑖𝑛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C3E9EC1-5579-874C-A87A-97254BF4C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5013" y="3115688"/>
                <a:ext cx="59792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7143" r="-7143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9E9504EB-238C-BB47-9EF6-3B749E42E66F}"/>
              </a:ext>
            </a:extLst>
          </p:cNvPr>
          <p:cNvSpPr/>
          <p:nvPr/>
        </p:nvSpPr>
        <p:spPr>
          <a:xfrm>
            <a:off x="8425716" y="3652088"/>
            <a:ext cx="1998023" cy="1996037"/>
          </a:xfrm>
          <a:prstGeom prst="ellipse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3759B55-3961-134D-88EF-035AB2F239C1}"/>
              </a:ext>
            </a:extLst>
          </p:cNvPr>
          <p:cNvSpPr/>
          <p:nvPr/>
        </p:nvSpPr>
        <p:spPr>
          <a:xfrm>
            <a:off x="9333287" y="4558666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C0E493-6E11-B341-B848-A609356D2A55}"/>
                  </a:ext>
                </a:extLst>
              </p:cNvPr>
              <p:cNvSpPr txBox="1"/>
              <p:nvPr/>
            </p:nvSpPr>
            <p:spPr>
              <a:xfrm>
                <a:off x="10423205" y="5230617"/>
                <a:ext cx="12994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6C0E493-6E11-B341-B848-A609356D2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3205" y="5230617"/>
                <a:ext cx="1299458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286" r="-4225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0CB8ED-EC82-2342-A44B-C1679FCF0B31}"/>
                  </a:ext>
                </a:extLst>
              </p:cNvPr>
              <p:cNvSpPr txBox="1"/>
              <p:nvPr/>
            </p:nvSpPr>
            <p:spPr>
              <a:xfrm>
                <a:off x="8535516" y="4465440"/>
                <a:ext cx="7197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90CB8ED-EC82-2342-A44B-C1679FCF0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516" y="4465440"/>
                <a:ext cx="719749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0B9086D-15C0-9945-AA6C-08176F820FB3}"/>
              </a:ext>
            </a:extLst>
          </p:cNvPr>
          <p:cNvCxnSpPr>
            <a:cxnSpLocks/>
          </p:cNvCxnSpPr>
          <p:nvPr/>
        </p:nvCxnSpPr>
        <p:spPr>
          <a:xfrm flipH="1">
            <a:off x="9575802" y="3833734"/>
            <a:ext cx="365760" cy="54864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483082-1977-464B-8FF7-DAA14BF82322}"/>
              </a:ext>
            </a:extLst>
          </p:cNvPr>
          <p:cNvCxnSpPr>
            <a:cxnSpLocks/>
          </p:cNvCxnSpPr>
          <p:nvPr/>
        </p:nvCxnSpPr>
        <p:spPr>
          <a:xfrm flipV="1">
            <a:off x="9938732" y="3561420"/>
            <a:ext cx="182880" cy="27432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EB53E52A-B793-E141-A4EF-D0FAF224140B}"/>
              </a:ext>
            </a:extLst>
          </p:cNvPr>
          <p:cNvSpPr/>
          <p:nvPr/>
        </p:nvSpPr>
        <p:spPr>
          <a:xfrm>
            <a:off x="9850334" y="3741274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F55136A-2D88-2244-BE8A-2D3670358886}"/>
                  </a:ext>
                </a:extLst>
              </p:cNvPr>
              <p:cNvSpPr txBox="1"/>
              <p:nvPr/>
            </p:nvSpPr>
            <p:spPr>
              <a:xfrm>
                <a:off x="10124244" y="3648048"/>
                <a:ext cx="675121" cy="39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𝑟𝑒𝑔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F55136A-2D88-2244-BE8A-2D3670358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4244" y="3648048"/>
                <a:ext cx="675121" cy="399405"/>
              </a:xfrm>
              <a:prstGeom prst="rect">
                <a:avLst/>
              </a:prstGeom>
              <a:blipFill rotWithShape="0">
                <a:blip r:embed="rId7"/>
                <a:stretch>
                  <a:fillRect l="-7207" r="-4505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CC33977-536C-3041-9C82-F7ED61683F89}"/>
                  </a:ext>
                </a:extLst>
              </p:cNvPr>
              <p:cNvSpPr txBox="1"/>
              <p:nvPr/>
            </p:nvSpPr>
            <p:spPr>
              <a:xfrm>
                <a:off x="8023292" y="3894881"/>
                <a:ext cx="1551194" cy="4258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𝑟𝑒𝑔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CC33977-536C-3041-9C82-F7ED61683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292" y="3894881"/>
                <a:ext cx="1551194" cy="42582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724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964A8-2995-6442-8A3B-039E70CA0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Constrained to Unconstrained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0D89BF-2569-0D40-BB04-098B28C910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932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Constrained optimization </a:t>
                </a:r>
                <a:r>
                  <a:rPr lang="en-US" dirty="0">
                    <a:sym typeface="Wingdings" pitchFamily="2" charset="2"/>
                  </a:rPr>
                  <a:t> Unconstrained optimization</a:t>
                </a: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  <a:p>
                <a:r>
                  <a:rPr lang="en-US" dirty="0">
                    <a:sym typeface="Wingdings" pitchFamily="2" charset="2"/>
                  </a:rPr>
                  <a:t>Interpretations of regularization</a:t>
                </a:r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  <a:sym typeface="Wingdings" pitchFamily="2" charset="2"/>
                  </a:rPr>
                  <a:t>Constraining</a:t>
                </a:r>
                <a:r>
                  <a:rPr lang="en-US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(by adding constraints)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Adding penalty to complex hypothesis in </a:t>
                </a:r>
                <a:r>
                  <a:rPr lang="en-US" dirty="0">
                    <a:solidFill>
                      <a:schemeClr val="accent2"/>
                    </a:solidFill>
                    <a:sym typeface="Wingdings" pitchFamily="2" charset="2"/>
                  </a:rPr>
                  <a:t>augmented errors</a:t>
                </a: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0D89BF-2569-0D40-BB04-098B28C910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93227"/>
              </a:xfrm>
              <a:blipFill>
                <a:blip r:embed="rId2"/>
                <a:stretch>
                  <a:fillRect l="-1086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14761BD-C5BC-5048-9C5A-2AAD729FDB7D}"/>
                  </a:ext>
                </a:extLst>
              </p:cNvPr>
              <p:cNvSpPr/>
              <p:nvPr/>
            </p:nvSpPr>
            <p:spPr>
              <a:xfrm>
                <a:off x="1331841" y="2679301"/>
                <a:ext cx="3140761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14761BD-C5BC-5048-9C5A-2AAD729FDB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841" y="2679301"/>
                <a:ext cx="3140761" cy="1602602"/>
              </a:xfrm>
              <a:prstGeom prst="roundRect">
                <a:avLst/>
              </a:prstGeom>
              <a:blipFill>
                <a:blip r:embed="rId3"/>
                <a:stretch>
                  <a:fillRect l="-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E17252CB-20C2-4F4D-B9DD-0F76607CCFCA}"/>
                  </a:ext>
                </a:extLst>
              </p:cNvPr>
              <p:cNvSpPr/>
              <p:nvPr/>
            </p:nvSpPr>
            <p:spPr>
              <a:xfrm>
                <a:off x="5857460" y="2679301"/>
                <a:ext cx="3889507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rgbClr val="FFFF00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E17252CB-20C2-4F4D-B9DD-0F76607CCF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460" y="2679301"/>
                <a:ext cx="3889507" cy="1602602"/>
              </a:xfrm>
              <a:prstGeom prst="roundRect">
                <a:avLst/>
              </a:prstGeom>
              <a:blipFill>
                <a:blip r:embed="rId4"/>
                <a:stretch>
                  <a:fillRect l="-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544855-F839-4842-817E-E175B7EF94B0}"/>
              </a:ext>
            </a:extLst>
          </p:cNvPr>
          <p:cNvCxnSpPr/>
          <p:nvPr/>
        </p:nvCxnSpPr>
        <p:spPr>
          <a:xfrm>
            <a:off x="4571879" y="3480602"/>
            <a:ext cx="1126548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E208E43-FC47-3F49-B989-1119A7DF1F03}"/>
              </a:ext>
            </a:extLst>
          </p:cNvPr>
          <p:cNvSpPr txBox="1"/>
          <p:nvPr/>
        </p:nvSpPr>
        <p:spPr>
          <a:xfrm>
            <a:off x="4548693" y="2956952"/>
            <a:ext cx="117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equivalent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A4DDD4-C096-4849-9466-B52E1252AA70}"/>
              </a:ext>
            </a:extLst>
          </p:cNvPr>
          <p:cNvSpPr txBox="1"/>
          <p:nvPr/>
        </p:nvSpPr>
        <p:spPr>
          <a:xfrm>
            <a:off x="7490012" y="3966883"/>
            <a:ext cx="180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augmented error</a:t>
            </a:r>
          </a:p>
        </p:txBody>
      </p:sp>
    </p:spTree>
    <p:extLst>
      <p:ext uri="{BB962C8B-B14F-4D97-AF65-F5344CB8AC3E}">
        <p14:creationId xmlns:p14="http://schemas.microsoft.com/office/powerpoint/2010/main" val="3599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50661-09E7-2B48-B9A0-474219FB0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E05B39-1F97-614D-90C4-CD73CA991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Define augmented error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Algorithm: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𝑎𝑟𝑔𝑚𝑖𝑛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 bit more discussion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Smaller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(stronger constraints) </a:t>
                </a:r>
              </a:p>
              <a:p>
                <a:pPr lvl="2"/>
                <a:r>
                  <a:rPr lang="en-US" sz="2400" dirty="0"/>
                  <a:t>=&gt;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:r>
                  <a:rPr lang="en-US" sz="2400" dirty="0"/>
                  <a:t>=&gt; smaller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zh-TW" altLang="en-US" sz="2400" dirty="0"/>
                  <a:t> </a:t>
                </a:r>
                <a:endParaRPr lang="en-US" altLang="zh-TW" sz="2400" dirty="0"/>
              </a:p>
              <a:p>
                <a:pPr lvl="2"/>
                <a:r>
                  <a:rPr lang="en-US" sz="2400" dirty="0"/>
                  <a:t>=&gt; stronger regularization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tune the level of regularization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E05B39-1F97-614D-90C4-CD73CA991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65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9939DDB-35EC-5245-A2E6-2F7748F6C088}"/>
                  </a:ext>
                </a:extLst>
              </p:cNvPr>
              <p:cNvSpPr/>
              <p:nvPr/>
            </p:nvSpPr>
            <p:spPr>
              <a:xfrm>
                <a:off x="6934200" y="4779963"/>
                <a:ext cx="5105400" cy="153193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Side note:</a:t>
                </a:r>
              </a:p>
              <a:p>
                <a:r>
                  <a:rPr lang="en-US" dirty="0"/>
                  <a:t>You will see people/us interchangeably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dirty="0"/>
                  <a:t> to be the constant, depending on whether the dependency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emphasized.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9939DDB-35EC-5245-A2E6-2F7748F6C0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0" y="4779963"/>
                <a:ext cx="5105400" cy="153193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963B4C0B-5885-4449-8E9C-46B506CF93DA}"/>
                  </a:ext>
                </a:extLst>
              </p:cNvPr>
              <p:cNvSpPr/>
              <p:nvPr/>
            </p:nvSpPr>
            <p:spPr>
              <a:xfrm>
                <a:off x="5217910" y="854895"/>
                <a:ext cx="2857500" cy="660399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2400" dirty="0"/>
                  <a:t> weight decay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963B4C0B-5885-4449-8E9C-46B506CF93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910" y="854895"/>
                <a:ext cx="2857500" cy="660399"/>
              </a:xfrm>
              <a:prstGeom prst="roundRect">
                <a:avLst/>
              </a:prstGeom>
              <a:blipFill>
                <a:blip r:embed="rId4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56EEC10-E912-6D46-AF27-6E17F5AB68A5}"/>
              </a:ext>
            </a:extLst>
          </p:cNvPr>
          <p:cNvCxnSpPr>
            <a:cxnSpLocks/>
          </p:cNvCxnSpPr>
          <p:nvPr/>
        </p:nvCxnSpPr>
        <p:spPr>
          <a:xfrm flipV="1">
            <a:off x="5499100" y="1690688"/>
            <a:ext cx="723730" cy="7350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AE556313-17D9-994A-887D-9670A4CD6BF1}"/>
                  </a:ext>
                </a:extLst>
              </p:cNvPr>
              <p:cNvSpPr/>
              <p:nvPr/>
            </p:nvSpPr>
            <p:spPr>
              <a:xfrm>
                <a:off x="8649798" y="1175399"/>
                <a:ext cx="3140761" cy="123140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AE556313-17D9-994A-887D-9670A4CD6B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9798" y="1175399"/>
                <a:ext cx="3140761" cy="1231408"/>
              </a:xfrm>
              <a:prstGeom prst="roundRect">
                <a:avLst/>
              </a:prstGeom>
              <a:blipFill>
                <a:blip r:embed="rId5"/>
                <a:stretch>
                  <a:fillRect l="-803" b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34255E3D-B8BA-234F-83DB-45F5104599C2}"/>
                  </a:ext>
                </a:extLst>
              </p:cNvPr>
              <p:cNvSpPr/>
              <p:nvPr/>
            </p:nvSpPr>
            <p:spPr>
              <a:xfrm>
                <a:off x="7901052" y="2541743"/>
                <a:ext cx="3889507" cy="8872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rgbClr val="FFFF00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34255E3D-B8BA-234F-83DB-45F5104599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052" y="2541743"/>
                <a:ext cx="3889507" cy="887257"/>
              </a:xfrm>
              <a:prstGeom prst="roundRect">
                <a:avLst/>
              </a:prstGeom>
              <a:blipFill>
                <a:blip r:embed="rId6"/>
                <a:stretch>
                  <a:fillRect l="-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47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F263E-0A6D-474C-93C7-83E545331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Form of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A07279-5183-E248-A277-E1F5C5B6E3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𝑎𝑢𝑔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Key parameters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Regularizer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Amount of regularization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Does the form look familiar: VC Theory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1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If we pick the right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can be a better proxy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A07279-5183-E248-A277-E1F5C5B6E3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65" t="-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328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A5D2DCE-3E52-574D-AEDD-277CB94C874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Pick the Right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A5D2DCE-3E52-574D-AEDD-277CB94C8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43E82B-CB11-104E-91E7-B1B74A02C3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5998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No definite answer, but generally</a:t>
                </a:r>
              </a:p>
              <a:p>
                <a:pPr lvl="1"/>
                <a:r>
                  <a:rPr lang="en-US" dirty="0"/>
                  <a:t>We like to pick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that leads to “</a:t>
                </a:r>
                <a:r>
                  <a:rPr lang="en-US" dirty="0">
                    <a:solidFill>
                      <a:schemeClr val="accent1"/>
                    </a:solidFill>
                  </a:rPr>
                  <a:t>smoother</a:t>
                </a:r>
                <a:r>
                  <a:rPr lang="en-US" dirty="0"/>
                  <a:t>” hypothesis</a:t>
                </a:r>
              </a:p>
              <a:p>
                <a:pPr lvl="2"/>
                <a:r>
                  <a:rPr lang="en-US" dirty="0"/>
                  <a:t>Overfitting is due to noise</a:t>
                </a:r>
              </a:p>
              <a:p>
                <a:pPr lvl="2"/>
                <a:r>
                  <a:rPr lang="en-US" dirty="0"/>
                  <a:t>Informally, noise is usually ”high frequency”</a:t>
                </a:r>
              </a:p>
              <a:p>
                <a:pPr marL="457200" lvl="1" indent="0">
                  <a:buNone/>
                </a:pPr>
                <a:endParaRPr lang="en-US" sz="200" dirty="0"/>
              </a:p>
              <a:p>
                <a:pPr lvl="1"/>
                <a:r>
                  <a:rPr lang="en-US" dirty="0"/>
                  <a:t>We prefer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that makes the optimization easier (e.g., convex/differentiable)</a:t>
                </a:r>
              </a:p>
              <a:p>
                <a:pPr lvl="2"/>
                <a:r>
                  <a:rPr lang="en-US" dirty="0"/>
                  <a:t>Similar to picking the error measure</a:t>
                </a:r>
              </a:p>
              <a:p>
                <a:pPr lvl="2"/>
                <a:endParaRPr lang="en-US" sz="200" dirty="0"/>
              </a:p>
              <a:p>
                <a:pPr lvl="1"/>
                <a:r>
                  <a:rPr lang="en-US" dirty="0"/>
                  <a:t>We might have some other objective in mind</a:t>
                </a:r>
              </a:p>
              <a:p>
                <a:pPr lvl="2"/>
                <a:r>
                  <a:rPr lang="en-US" dirty="0"/>
                  <a:t>Ex: L-1 </a:t>
                </a:r>
                <a:r>
                  <a:rPr lang="en-US" dirty="0" err="1"/>
                  <a:t>regularizer</a:t>
                </a:r>
                <a:r>
                  <a:rPr lang="en-US" dirty="0"/>
                  <a:t> leads to weight vectors with more 0s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dirty="0"/>
              </a:p>
              <a:p>
                <a:pPr lvl="3"/>
                <a:endParaRPr lang="en-US" dirty="0"/>
              </a:p>
              <a:p>
                <a:r>
                  <a:rPr lang="en-US" dirty="0"/>
                  <a:t>What if we pick the wrong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(Think about weight growth)</a:t>
                </a:r>
              </a:p>
              <a:p>
                <a:pPr lvl="1"/>
                <a:r>
                  <a:rPr lang="en-US" dirty="0"/>
                  <a:t>We might still fix it by picking the right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– using validation in the next lecture</a:t>
                </a:r>
              </a:p>
              <a:p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43E82B-CB11-104E-91E7-B1B74A02C3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59988"/>
              </a:xfrm>
              <a:blipFill>
                <a:blip r:embed="rId3"/>
                <a:stretch>
                  <a:fillRect l="-1086" t="-2083" b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143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737D6-3D87-984C-8C49-F415D3E7E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801014" cy="2852737"/>
          </a:xfrm>
        </p:spPr>
        <p:txBody>
          <a:bodyPr/>
          <a:lstStyle/>
          <a:p>
            <a:r>
              <a:rPr lang="en-US" dirty="0"/>
              <a:t>More Discussion on Regularization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327E5-0101-884E-AFBB-AF6439A678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71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81207F8-FC6B-3447-AA8B-5505479AA3F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Called Weight Decay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81207F8-FC6B-3447-AA8B-5505479AA3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BE6FD0-CD52-6A49-BFEB-1F8964587B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Run gradient descent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The update rule would be</a:t>
                </a:r>
              </a:p>
              <a:p>
                <a:endParaRPr lang="en-US" sz="1000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sz="10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1−2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e>
                    </m:d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/>
                  <a:t>We are </a:t>
                </a:r>
                <a:r>
                  <a:rPr lang="en-US" dirty="0">
                    <a:solidFill>
                      <a:srgbClr val="C00000"/>
                    </a:solidFill>
                  </a:rPr>
                  <a:t>decaying</a:t>
                </a:r>
                <a:r>
                  <a:rPr lang="en-US" dirty="0"/>
                  <a:t> the weights first, then do the update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BE6FD0-CD52-6A49-BFEB-1F8964587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A57032BC-4377-AD4C-A6EE-C0B3310E1926}"/>
              </a:ext>
            </a:extLst>
          </p:cNvPr>
          <p:cNvSpPr/>
          <p:nvPr/>
        </p:nvSpPr>
        <p:spPr>
          <a:xfrm>
            <a:off x="1140991" y="3572763"/>
            <a:ext cx="336935" cy="1318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3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E5CDD-B3B0-4A4D-98D0-DCB6C86DE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with Weight Decay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65ED71-9995-C243-847D-58481EC9B0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Solve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we get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sz="600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65ED71-9995-C243-847D-58481EC9B0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D5A48B97-9AD1-FA46-B7D4-BEF69BA8AEA2}"/>
                  </a:ext>
                </a:extLst>
              </p:cNvPr>
              <p:cNvSpPr/>
              <p:nvPr/>
            </p:nvSpPr>
            <p:spPr>
              <a:xfrm>
                <a:off x="6665506" y="4304771"/>
                <a:ext cx="4987777" cy="73799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Notation: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is an identity matrix: only the elements in the diagonals are 1, and all others are 0.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D5A48B97-9AD1-FA46-B7D4-BEF69BA8AE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506" y="4304771"/>
                <a:ext cx="4987777" cy="737998"/>
              </a:xfrm>
              <a:prstGeom prst="roundRect">
                <a:avLst/>
              </a:prstGeom>
              <a:blipFill>
                <a:blip r:embed="rId3"/>
                <a:stretch>
                  <a:fillRect l="-253" r="-506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B78E5F7-6F3E-F544-8956-003FAF8A7A54}"/>
              </a:ext>
            </a:extLst>
          </p:cNvPr>
          <p:cNvSpPr/>
          <p:nvPr/>
        </p:nvSpPr>
        <p:spPr>
          <a:xfrm>
            <a:off x="1197814" y="5693182"/>
            <a:ext cx="6027445" cy="73799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This is called “Ridge Regression” in statistics.</a:t>
            </a:r>
          </a:p>
        </p:txBody>
      </p:sp>
    </p:spTree>
    <p:extLst>
      <p:ext uri="{BB962C8B-B14F-4D97-AF65-F5344CB8AC3E}">
        <p14:creationId xmlns:p14="http://schemas.microsoft.com/office/powerpoint/2010/main" val="292164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230CFD-1B8B-E74C-A077-B47622C4D0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74750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Effect of Regularization (Different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230CFD-1B8B-E74C-A077-B47622C4D0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74750"/>
                <a:ext cx="10515600" cy="1325563"/>
              </a:xfrm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1F576B-F672-5E4F-BB5E-6793047BDF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with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1F576B-F672-5E4F-BB5E-6793047BDF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1E3C567-463C-8746-9473-7DFFE9071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140" y="2938460"/>
            <a:ext cx="2044122" cy="27302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2AD376-CC8F-7642-B0B0-FFE4F1266B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604" y="2938460"/>
            <a:ext cx="2170206" cy="27302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445A18-657D-AF47-A9D5-8BE9E1F5D3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6598" y="2938460"/>
            <a:ext cx="4531669" cy="27302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86DA44-BD88-CC44-A4A1-D4D9F5C8E3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5735" y="5824531"/>
            <a:ext cx="8895623" cy="73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76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F70F8-0BA8-7D42-A5DA-0A8D9C44F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Underfitting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2BE93D-6F5D-944D-BC82-A0128C163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72" y="1442205"/>
            <a:ext cx="5390341" cy="4050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BA59F0-4E69-C840-A3B7-6C491EB4C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324" y="1567033"/>
            <a:ext cx="3216223" cy="26041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7E2123-BCF6-3B49-962C-12AF84DF4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324" y="4265658"/>
            <a:ext cx="3376073" cy="25923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EC27F116-FB3E-D743-93A3-3D71BD9EC6BD}"/>
                  </a:ext>
                </a:extLst>
              </p:cNvPr>
              <p:cNvSpPr/>
              <p:nvPr/>
            </p:nvSpPr>
            <p:spPr>
              <a:xfrm>
                <a:off x="1411093" y="5788021"/>
                <a:ext cx="3939498" cy="78180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Need to </a:t>
                </a:r>
                <a:r>
                  <a:rPr lang="en-US" dirty="0">
                    <a:solidFill>
                      <a:srgbClr val="FFFF00"/>
                    </a:solidFill>
                  </a:rPr>
                  <a:t>pick the right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rgbClr val="FFFF00"/>
                    </a:solidFill>
                  </a:rPr>
                  <a:t>:</a:t>
                </a:r>
              </a:p>
              <a:p>
                <a:r>
                  <a:rPr lang="en-US" dirty="0"/>
                  <a:t>Using </a:t>
                </a:r>
                <a:r>
                  <a:rPr lang="en-US" dirty="0">
                    <a:solidFill>
                      <a:srgbClr val="FFFF00"/>
                    </a:solidFill>
                  </a:rPr>
                  <a:t>validation</a:t>
                </a:r>
                <a:r>
                  <a:rPr lang="en-US" dirty="0"/>
                  <a:t>: Focus of next lecture</a:t>
                </a: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EC27F116-FB3E-D743-93A3-3D71BD9EC6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093" y="5788021"/>
                <a:ext cx="3939498" cy="781809"/>
              </a:xfrm>
              <a:prstGeom prst="roundRect">
                <a:avLst/>
              </a:prstGeom>
              <a:blipFill>
                <a:blip r:embed="rId5"/>
                <a:stretch>
                  <a:fillRect l="-321"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8418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D6F4AAA-249C-E14B-BC6A-ADFAD22AD6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Variations on Weight Decay (Different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D6F4AAA-249C-E14B-BC6A-ADFAD22AD6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C943BC7-2C76-8F48-9427-A517E8C15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649" y="1690688"/>
            <a:ext cx="2717121" cy="42553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8A02EE-71AE-EC4C-850F-F0227C3E9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079" y="1687335"/>
            <a:ext cx="2659616" cy="3177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6BAC5D-6B8E-D244-8F1C-0EB81AF0F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4195" y="4968485"/>
            <a:ext cx="1624522" cy="977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C9075B-BA11-0D4C-A557-6E0D79B302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0849" y="4864498"/>
            <a:ext cx="2199574" cy="1106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CE7FCA-BB34-5A43-8374-9536A79072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6348" y="1687335"/>
            <a:ext cx="2990271" cy="322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7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A5D2DCE-3E52-574D-AEDD-277CB94C874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Pick the Right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A5D2DCE-3E52-574D-AEDD-277CB94C8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43E82B-CB11-104E-91E7-B1B74A02C3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59988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As discussed earlier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Intuition:  pick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that leads to “smoother” hypothesis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Overfitting is due to noise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Informally, noise is generally ”high frequency”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Computation: prefer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that makes the optimization easier </a:t>
                </a: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(e.g., convex/differentiable)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Similar to picking the error measure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We might have some other objective in mind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Ex: L-1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regularizer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leads to weight vectors with more 0s</a:t>
                </a:r>
              </a:p>
              <a:p>
                <a:pPr lvl="2"/>
                <a:endParaRPr lang="en-US" dirty="0"/>
              </a:p>
              <a:p>
                <a:r>
                  <a:rPr lang="en-US" dirty="0"/>
                  <a:t>What if we pick the </a:t>
                </a:r>
                <a:r>
                  <a:rPr lang="en-US" dirty="0">
                    <a:solidFill>
                      <a:srgbClr val="C00000"/>
                    </a:solidFill>
                  </a:rPr>
                  <a:t>wrong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(weight growth)</a:t>
                </a:r>
              </a:p>
              <a:p>
                <a:pPr lvl="1"/>
                <a:r>
                  <a:rPr lang="en-US" dirty="0"/>
                  <a:t>We might still fix it by picking the right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– using </a:t>
                </a:r>
                <a:r>
                  <a:rPr lang="en-US" dirty="0">
                    <a:solidFill>
                      <a:srgbClr val="C00000"/>
                    </a:solidFill>
                  </a:rPr>
                  <a:t>validation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43E82B-CB11-104E-91E7-B1B74A02C3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59988"/>
              </a:xfrm>
              <a:blipFill>
                <a:blip r:embed="rId3"/>
                <a:stretch>
                  <a:fillRect l="-965" t="-2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487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DB720-C0BA-E949-B3D4-FB8195E92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Summarizing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F77EF7-82F6-CD4F-8155-E01C4D5041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65958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Regularization is </a:t>
                </a:r>
                <a:r>
                  <a:rPr lang="en-US" dirty="0">
                    <a:solidFill>
                      <a:srgbClr val="C00000"/>
                    </a:solidFill>
                  </a:rPr>
                  <a:t>everywhere</a:t>
                </a:r>
                <a:r>
                  <a:rPr lang="en-US" dirty="0"/>
                  <a:t> in machine learning</a:t>
                </a:r>
              </a:p>
              <a:p>
                <a:endParaRPr lang="en-US" dirty="0"/>
              </a:p>
              <a:p>
                <a:r>
                  <a:rPr lang="en-US" dirty="0"/>
                  <a:t>Two main ways of thinking about regularization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to make overfitting less likely to happen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Will discuss more regularization methods in the 2nd half of the semester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Pruning for decision trees, early stopping / dropout for neural networks,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etc</a:t>
                </a:r>
                <a:b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</a:b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/>
                  <a:t>Define </a:t>
                </a:r>
                <a:r>
                  <a:rPr lang="en-US" dirty="0">
                    <a:solidFill>
                      <a:srgbClr val="C00000"/>
                    </a:solidFill>
                  </a:rPr>
                  <a:t>augmented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better approximate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dirty="0"/>
                  <a:t>We show the </a:t>
                </a:r>
                <a:r>
                  <a:rPr lang="en-US" dirty="0">
                    <a:solidFill>
                      <a:srgbClr val="C00000"/>
                    </a:solidFill>
                  </a:rPr>
                  <a:t>equivalence</a:t>
                </a:r>
                <a:r>
                  <a:rPr lang="en-US" dirty="0"/>
                  <a:t> of the two for weight decay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The conceptual equivalence is general with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Lagrangian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relaxation </a:t>
                </a:r>
                <a:b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</a:b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(will cover later in the semester)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F77EF7-82F6-CD4F-8155-E01C4D5041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65958" cy="5032375"/>
              </a:xfrm>
              <a:blipFill>
                <a:blip r:embed="rId2"/>
                <a:stretch>
                  <a:fillRect l="-1023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FA2F3-3E96-E24B-9A2E-B0F4971A3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1141075" cy="2852737"/>
          </a:xfrm>
        </p:spPr>
        <p:txBody>
          <a:bodyPr/>
          <a:lstStyle/>
          <a:p>
            <a:r>
              <a:rPr lang="en-US" dirty="0"/>
              <a:t>VC Dimension of d-dim Perceptron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57707-4574-4243-92E4-335EA1D98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574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66A99-9922-4343-982C-AD5C0956B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271"/>
            <a:ext cx="10515600" cy="1325563"/>
          </a:xfrm>
        </p:spPr>
        <p:txBody>
          <a:bodyPr/>
          <a:lstStyle/>
          <a:p>
            <a:r>
              <a:rPr lang="en-US" dirty="0"/>
              <a:t>Recall the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1124"/>
                <a:ext cx="10763250" cy="49517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u="sng" dirty="0"/>
                  <a:t>Shatter</a:t>
                </a:r>
              </a:p>
              <a:p>
                <a:pPr lvl="2"/>
                <a:endParaRPr lang="en-US" sz="6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b="1" dirty="0">
                    <a:solidFill>
                      <a:schemeClr val="accent2"/>
                    </a:solidFill>
                  </a:rPr>
                  <a:t>shatters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can induce all label combinations for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</a:p>
              <a:p>
                <a:pPr lvl="1"/>
                <a:endParaRPr lang="en-US" sz="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u="sng" dirty="0"/>
                  <a:t>Break point</a:t>
                </a:r>
              </a:p>
              <a:p>
                <a:pPr lvl="1"/>
                <a:endParaRPr lang="en-US" sz="600" u="sng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is a </a:t>
                </a:r>
                <a:r>
                  <a:rPr lang="en-US" sz="2800" b="1" dirty="0">
                    <a:solidFill>
                      <a:schemeClr val="accent2"/>
                    </a:solidFill>
                  </a:rPr>
                  <a:t>break point </a:t>
                </a:r>
                <a:r>
                  <a:rPr lang="en-US" sz="2800" dirty="0"/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/>
                  <a:t> if no data set of size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can be shattered by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28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/>
                <a:endParaRPr lang="en-US" sz="200" dirty="0"/>
              </a:p>
              <a:p>
                <a:pPr lvl="1"/>
                <a:endParaRPr lang="en-US" dirty="0"/>
              </a:p>
              <a:p>
                <a:r>
                  <a:rPr lang="en-US" u="sng" dirty="0"/>
                  <a:t>VC Dimension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the largest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Equivalently,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the smallest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1124"/>
                <a:ext cx="10763250" cy="4951751"/>
              </a:xfrm>
              <a:blipFill>
                <a:blip r:embed="rId2"/>
                <a:stretch>
                  <a:fillRect l="-1061" t="-2813" r="-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3280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8E906-DED2-534E-987B-0CCDA4CA9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Dimension of d-dimension Perceptron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350676-9B02-5249-A921-FCD7417FC8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Claim:  </a:t>
                </a:r>
              </a:p>
              <a:p>
                <a:pPr lvl="1"/>
                <a:r>
                  <a:rPr lang="en-US" dirty="0"/>
                  <a:t>The VC Dimension of d-dim perceptron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How to prove it?</a:t>
                </a:r>
              </a:p>
              <a:p>
                <a:pPr marL="914400" lvl="1" indent="-457200">
                  <a:buAutoNum type="arabicPeriod"/>
                </a:pPr>
                <a:r>
                  <a:rPr lang="en-US" dirty="0"/>
                  <a:t>Show that the VC dimension of d-dim perceptron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b="0" dirty="0"/>
              </a:p>
              <a:p>
                <a:pPr marL="914400" lvl="1" indent="-457200">
                  <a:buAutoNum type="arabicPeriod"/>
                </a:pPr>
                <a:r>
                  <a:rPr lang="en-US" altLang="zh-TW" b="0" dirty="0"/>
                  <a:t>Show that the VC dimension of d-dim perceptron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zh-TW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350676-9B02-5249-A921-FCD7417FC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999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26046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48477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98690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9605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8E906-DED2-534E-987B-0CCDA4CA9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Dimension of d-dimension Perceptron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350676-9B02-5249-A921-FCD7417FC8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Claim:  </a:t>
                </a:r>
              </a:p>
              <a:p>
                <a:pPr lvl="1"/>
                <a:r>
                  <a:rPr lang="en-US" dirty="0"/>
                  <a:t>The VC Dimension of d-dim perceptron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The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contains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hypothesis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form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sign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How to prove it?</a:t>
                </a:r>
              </a:p>
              <a:p>
                <a:pPr marL="914400" lvl="1" indent="-457200">
                  <a:buAutoNum type="arabicPeriod"/>
                </a:pPr>
                <a:r>
                  <a:rPr lang="en-US" dirty="0"/>
                  <a:t>Show that the VC dimension of d-dim perceptron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b="0" dirty="0"/>
              </a:p>
              <a:p>
                <a:pPr marL="914400" lvl="1" indent="-457200">
                  <a:buAutoNum type="arabicPeriod"/>
                </a:pPr>
                <a:r>
                  <a:rPr lang="en-US" altLang="zh-TW" b="0" dirty="0"/>
                  <a:t>Show that the VC dimension of d-dim perceptron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zh-TW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350676-9B02-5249-A921-FCD7417FC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227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1086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40372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1086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545D5D9-4E88-A14A-ACEE-B9219ED659F1}"/>
                  </a:ext>
                </a:extLst>
              </p:cNvPr>
              <p:cNvSpPr/>
              <p:nvPr/>
            </p:nvSpPr>
            <p:spPr>
              <a:xfrm>
                <a:off x="1189250" y="1669774"/>
                <a:ext cx="8579218" cy="175922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u="sng" dirty="0"/>
                  <a:t>Proof Sketch:</a:t>
                </a:r>
              </a:p>
              <a:p>
                <a:r>
                  <a:rPr lang="en-US" sz="1400" dirty="0"/>
                  <a:t>1. Let’s construct a dataset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400" dirty="0"/>
                  <a:t> points: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100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1100" b="0" i="1" dirty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/>
                  <a:t>;  It’s easy to check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400" dirty="0"/>
                  <a:t> exist</a:t>
                </a:r>
              </a:p>
              <a:p>
                <a:endParaRPr lang="en-US" sz="1400" dirty="0"/>
              </a:p>
              <a:p>
                <a:r>
                  <a:rPr lang="en-US" sz="1400" dirty="0"/>
                  <a:t>2. For any possible dichotomy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/>
                  <a:t> there exists 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1400" dirty="0"/>
                  <a:t> such that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/>
                  <a:t> i.e.,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1400" dirty="0"/>
              </a:p>
              <a:p>
                <a:r>
                  <a:rPr lang="en-US" sz="1400" dirty="0"/>
                  <a:t>3. Therefore, d-dim perceptron can shatter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545D5D9-4E88-A14A-ACEE-B9219ED65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250" y="1669774"/>
                <a:ext cx="8579218" cy="1759226"/>
              </a:xfrm>
              <a:prstGeom prst="roundRect">
                <a:avLst/>
              </a:prstGeom>
              <a:blipFill>
                <a:blip r:embed="rId3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8CE2640-5679-3F47-85CA-E1E714F81048}"/>
                  </a:ext>
                </a:extLst>
              </p:cNvPr>
              <p:cNvSpPr/>
              <p:nvPr/>
            </p:nvSpPr>
            <p:spPr>
              <a:xfrm>
                <a:off x="1189249" y="4760445"/>
                <a:ext cx="8579218" cy="186564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u="sng" dirty="0"/>
                  <a:t>Proof Sketch: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For every 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1400" dirty="0"/>
                  <a:t> points (in d+1 dimensions), there exists a point that can be written as linear combinations of the others.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Denote 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sz="1400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Consider the dichotomy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)=(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−1)</m:t>
                    </m:r>
                  </m:oMath>
                </a14:m>
                <a:r>
                  <a:rPr lang="en-US" sz="1400" dirty="0"/>
                  <a:t>, we can show that no linear separator can generate this dichotomy (think about why).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Therefore, for every 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1400" dirty="0"/>
                  <a:t> points, there exist at </a:t>
                </a:r>
                <a:r>
                  <a:rPr lang="en-US" sz="1400"/>
                  <a:t>least one </a:t>
                </a:r>
                <a:r>
                  <a:rPr lang="en-US" sz="1400" dirty="0"/>
                  <a:t>dichotomy that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400" dirty="0"/>
                  <a:t> cannot induce.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8CE2640-5679-3F47-85CA-E1E714F81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249" y="4760445"/>
                <a:ext cx="8579218" cy="186564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3885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C0532-AE8C-6945-94EF-A25F57680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84B928-A091-DC44-947D-2BFF48DCA1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990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91E31-B4CB-0240-9DED-70714F5C8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 Overfitting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887E07-42BC-5D49-B845-67CC89DA8D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overfit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penalty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Regularization</a:t>
                </a:r>
              </a:p>
              <a:p>
                <a:pPr lvl="1"/>
                <a:r>
                  <a:rPr lang="en-US" dirty="0"/>
                  <a:t>Choose a </a:t>
                </a:r>
                <a:r>
                  <a:rPr lang="en-US" dirty="0" err="1"/>
                  <a:t>regularizer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to approximate the penalty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Validation</a:t>
                </a:r>
              </a:p>
              <a:p>
                <a:pPr lvl="1"/>
                <a:r>
                  <a:rPr lang="en-US" dirty="0"/>
                  <a:t>Directly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(The real goal of learning is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887E07-42BC-5D49-B845-67CC89DA8D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010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B2EA3-89D9-0C45-91E7-89958C8E2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Test Set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FF3B45-7610-8D47-B62C-8D1DF89D4F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4826" y="1825624"/>
                <a:ext cx="10903226" cy="47408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Out-of-sample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 </a:t>
                </a:r>
              </a:p>
              <a:p>
                <a:pPr lvl="1"/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Key: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is </a:t>
                </a:r>
                <a:r>
                  <a:rPr lang="en-US" b="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out of sample</a:t>
                </a:r>
                <a:endParaRPr lang="en-US" sz="2800" dirty="0">
                  <a:ea typeface="Cambria Math" panose="02040503050406030204" pitchFamily="18" charset="0"/>
                </a:endParaRP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Test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Reserve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data points used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None</a:t>
                </a:r>
                <a:r>
                  <a:rPr lang="en-US" dirty="0">
                    <a:ea typeface="Cambria Math" panose="02040503050406030204" pitchFamily="18" charset="0"/>
                  </a:rPr>
                  <a:t> of the data points in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test set </a:t>
                </a:r>
                <a:r>
                  <a:rPr lang="en-US" dirty="0">
                    <a:ea typeface="Cambria Math" panose="02040503050406030204" pitchFamily="18" charset="0"/>
                  </a:rPr>
                  <a:t>can be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involved in training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Using the data in test set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Since all data points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are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out of sample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FF3B45-7610-8D47-B62C-8D1DF89D4F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4826" y="1825624"/>
                <a:ext cx="10903226" cy="4740827"/>
              </a:xfrm>
              <a:blipFill>
                <a:blip r:embed="rId2"/>
                <a:stretch>
                  <a:fillRect l="-931" t="-3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224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7913-7C58-E944-A9F0-80B2A23A3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4DEAA6-DEE7-B249-97F2-071B760EB9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4843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Test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For a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learned using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only training set</a:t>
                </a: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endParaRPr lang="en-US" sz="600" b="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US" sz="600" b="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ea typeface="Cambria Math" panose="02040503050406030204" pitchFamily="18" charset="0"/>
                  </a:rPr>
                  <a:t>is an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unbiased</a:t>
                </a:r>
                <a:r>
                  <a:rPr lang="en-US" dirty="0">
                    <a:ea typeface="Cambria Math" panose="02040503050406030204" pitchFamily="18" charset="0"/>
                  </a:rPr>
                  <a:t>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:pPr lvl="1"/>
                <a:endParaRPr lang="en-US" sz="600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60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60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Single hypothesis </a:t>
                </a:r>
                <a:r>
                  <a:rPr lang="en-US" dirty="0" err="1">
                    <a:ea typeface="Cambria Math" panose="02040503050406030204" pitchFamily="18" charset="0"/>
                  </a:rPr>
                  <a:t>Hoeffding</a:t>
                </a:r>
                <a:r>
                  <a:rPr lang="en-US" dirty="0">
                    <a:ea typeface="Cambria Math" panose="02040503050406030204" pitchFamily="18" charset="0"/>
                  </a:rPr>
                  <a:t> bound applies</a:t>
                </a:r>
              </a:p>
              <a:p>
                <a:pPr lvl="1"/>
                <a:endParaRPr lang="en-US" sz="600" dirty="0"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	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4DEAA6-DEE7-B249-97F2-071B760EB9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48430"/>
              </a:xfrm>
              <a:blipFill>
                <a:blip r:embed="rId2"/>
                <a:stretch>
                  <a:fillRect l="-965" t="-4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895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F55F2-EBF8-114C-B3D6-FAB88AC7C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Test Set From?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data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Reserving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for </a:t>
                </a:r>
                <a:r>
                  <a:rPr lang="en-US" dirty="0">
                    <a:solidFill>
                      <a:srgbClr val="C00000"/>
                    </a:solidFill>
                  </a:rPr>
                  <a:t>test set </a:t>
                </a:r>
                <a:r>
                  <a:rPr lang="en-US" dirty="0"/>
                  <a:t>means we only have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points for </a:t>
                </a:r>
                <a:r>
                  <a:rPr lang="en-US" dirty="0">
                    <a:solidFill>
                      <a:srgbClr val="00B050"/>
                    </a:solidFill>
                  </a:rPr>
                  <a:t>training </a:t>
                </a: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/>
                  <a:t>Effect of the choice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7795B5C-F205-5C4C-9DE7-D4428FE1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160" y="4143725"/>
            <a:ext cx="2769712" cy="2168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/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/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6DB73B3-47E4-2246-8746-F21734C5FDE2}"/>
              </a:ext>
            </a:extLst>
          </p:cNvPr>
          <p:cNvSpPr/>
          <p:nvPr/>
        </p:nvSpPr>
        <p:spPr>
          <a:xfrm>
            <a:off x="1772675" y="4124475"/>
            <a:ext cx="2693447" cy="2033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0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F55F2-EBF8-114C-B3D6-FAB88AC7C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Test Set From?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data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Reserving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for </a:t>
                </a:r>
                <a:r>
                  <a:rPr lang="en-US" dirty="0">
                    <a:solidFill>
                      <a:srgbClr val="C00000"/>
                    </a:solidFill>
                  </a:rPr>
                  <a:t>test set </a:t>
                </a:r>
                <a:r>
                  <a:rPr lang="en-US" dirty="0"/>
                  <a:t>means we only have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points for </a:t>
                </a:r>
                <a:r>
                  <a:rPr lang="en-US" dirty="0">
                    <a:solidFill>
                      <a:srgbClr val="00B050"/>
                    </a:solidFill>
                  </a:rPr>
                  <a:t>training </a:t>
                </a: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/>
                  <a:t>Effect of the choice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7795B5C-F205-5C4C-9DE7-D4428FE1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160" y="4143725"/>
            <a:ext cx="2769712" cy="2168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/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/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B16C3C-F13B-0947-9D0E-6E4A353A222D}"/>
                  </a:ext>
                </a:extLst>
              </p:cNvPr>
              <p:cNvSpPr txBox="1"/>
              <p:nvPr/>
            </p:nvSpPr>
            <p:spPr>
              <a:xfrm>
                <a:off x="5650029" y="4899259"/>
                <a:ext cx="3580339" cy="704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Rule of Thumb: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B16C3C-F13B-0947-9D0E-6E4A353A2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029" y="4899259"/>
                <a:ext cx="3580339" cy="704552"/>
              </a:xfrm>
              <a:prstGeom prst="rect">
                <a:avLst/>
              </a:prstGeom>
              <a:blipFill>
                <a:blip r:embed="rId6"/>
                <a:stretch>
                  <a:fillRect l="-3534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739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C68839-1BEF-424C-B51F-1EBA6D9DC1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Utilizing the Whole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C68839-1BEF-424C-B51F-1EBA6D9DC1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4A6BC0-D38B-F942-B345-9A2C9DDB96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dirty="0">
                    <a:ea typeface="Cambria Math" panose="02040503050406030204" pitchFamily="18" charset="0"/>
                  </a:rPr>
                  <a:t>Process:</a:t>
                </a: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𝑡𝑟𝑎𝑖𝑛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Learn some hypothesis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using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be the hypothesis that would be learned using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30000"/>
                  </a:lnSpc>
                </a:pPr>
                <a:endParaRPr lang="en-US" sz="1300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Generally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(informally, not theoretically proven)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Training on more data leads to better learned hypothesis</a:t>
                </a: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4A6BC0-D38B-F942-B345-9A2C9DDB96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965" t="-545" b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815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D8F5D-5485-5B45-BCAE-F038E19D3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Validation: Beyond Test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A3A6FF-6E61-7D43-9A76-E134088061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What if we want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multiple times?</a:t>
                </a:r>
              </a:p>
              <a:p>
                <a:endParaRPr lang="en-US" dirty="0"/>
              </a:p>
              <a:p>
                <a:r>
                  <a:rPr lang="en-US" dirty="0"/>
                  <a:t>Model selection:</a:t>
                </a:r>
              </a:p>
              <a:p>
                <a:pPr lvl="1"/>
                <a:r>
                  <a:rPr lang="en-US" dirty="0"/>
                  <a:t>Should I use linear models or decision trees?</a:t>
                </a:r>
              </a:p>
              <a:p>
                <a:pPr lvl="1"/>
                <a:r>
                  <a:rPr lang="en-US" dirty="0"/>
                  <a:t>Should I set the regularization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to 0.1, 0.01, or 0.001?</a:t>
                </a:r>
              </a:p>
              <a:p>
                <a:pPr lvl="2"/>
                <a:r>
                  <a:rPr lang="en-US" dirty="0"/>
                  <a:t>A model with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can be considered as different model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Validation set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Key difference: We need to </a:t>
                </a:r>
                <a:r>
                  <a:rPr lang="en-US" dirty="0">
                    <a:solidFill>
                      <a:srgbClr val="C00000"/>
                    </a:solidFill>
                  </a:rPr>
                  <a:t>account for </a:t>
                </a:r>
                <a:r>
                  <a:rPr lang="en-US" dirty="0"/>
                  <a:t>the </a:t>
                </a:r>
                <a:r>
                  <a:rPr lang="en-US"/>
                  <a:t>multiple usages </a:t>
                </a:r>
                <a:r>
                  <a:rPr lang="en-US" dirty="0"/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A3A6FF-6E61-7D43-9A76-E134088061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4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1086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545D5D9-4E88-A14A-ACEE-B9219ED659F1}"/>
                  </a:ext>
                </a:extLst>
              </p:cNvPr>
              <p:cNvSpPr/>
              <p:nvPr/>
            </p:nvSpPr>
            <p:spPr>
              <a:xfrm>
                <a:off x="1189250" y="1669774"/>
                <a:ext cx="8579218" cy="175922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u="sng" dirty="0"/>
                  <a:t>Proof Sketch:</a:t>
                </a:r>
              </a:p>
              <a:p>
                <a:r>
                  <a:rPr lang="en-US" sz="1400" dirty="0"/>
                  <a:t>1. Let’s construct a dataset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400" dirty="0"/>
                  <a:t> points: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100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1100" b="0" i="1" dirty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/>
                  <a:t>;  It’s easy to check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400" dirty="0"/>
                  <a:t> exists.</a:t>
                </a:r>
              </a:p>
              <a:p>
                <a:endParaRPr lang="en-US" sz="1400" dirty="0"/>
              </a:p>
              <a:p>
                <a:r>
                  <a:rPr lang="en-US" sz="1400" dirty="0"/>
                  <a:t>2. For any possible dichotomy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/>
                  <a:t> there exists 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1400" dirty="0"/>
                  <a:t> such that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/>
                  <a:t> i.e.,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1400" dirty="0"/>
              </a:p>
              <a:p>
                <a:r>
                  <a:rPr lang="en-US" sz="1400" dirty="0"/>
                  <a:t>3. Therefore, d-dim perceptron can shatter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545D5D9-4E88-A14A-ACEE-B9219ED65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250" y="1669774"/>
                <a:ext cx="8579218" cy="1759226"/>
              </a:xfrm>
              <a:prstGeom prst="roundRect">
                <a:avLst/>
              </a:prstGeom>
              <a:blipFill>
                <a:blip r:embed="rId3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8CE2640-5679-3F47-85CA-E1E714F81048}"/>
                  </a:ext>
                </a:extLst>
              </p:cNvPr>
              <p:cNvSpPr/>
              <p:nvPr/>
            </p:nvSpPr>
            <p:spPr>
              <a:xfrm>
                <a:off x="1189249" y="4760445"/>
                <a:ext cx="8579218" cy="186564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u="sng" dirty="0"/>
                  <a:t>Proof Sketch: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Fact: For every 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1400" dirty="0"/>
                  <a:t> points (in d+1 dimensions), there exists a point that can be written as linear combinations of the others.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Denote 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sz="1400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Consider the dichotomy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)=(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−1)</m:t>
                    </m:r>
                  </m:oMath>
                </a14:m>
                <a:r>
                  <a:rPr lang="en-US" sz="1400" dirty="0"/>
                  <a:t>, we can show that no linear separator can generate this dichotomy (think about why).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Therefore, for every 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1400" dirty="0"/>
                  <a:t> points, there exist a dichotomy that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400" dirty="0"/>
                  <a:t> cannot shatter.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8CE2640-5679-3F47-85CA-E1E714F81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249" y="4760445"/>
                <a:ext cx="8579218" cy="186564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336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08DC-D11F-E244-8E21-73DC9398F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“Dimension”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3D8AD-D8B1-6D46-B6BD-9A41B45D11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Degrees of freedom for your hypothesis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(effective)</a:t>
                </a:r>
                <a:r>
                  <a:rPr lang="en-US" dirty="0"/>
                  <a:t> # of parameters that control the hypothesis</a:t>
                </a:r>
              </a:p>
              <a:p>
                <a:endParaRPr lang="en-US" dirty="0"/>
              </a:p>
              <a:p>
                <a:r>
                  <a:rPr lang="en-US" dirty="0"/>
                  <a:t>Examples: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d-dim perceptron: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is represented by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Positive rays: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is represented by a threshold;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Positive or negative rays: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represented by a threshold and a direction;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Positive intervals: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represented by two thresholds;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Positive or negative intervals: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represented by two thresholds and a direction;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Effective</a:t>
                </a:r>
                <a:r>
                  <a:rPr lang="en-US" dirty="0">
                    <a:solidFill>
                      <a:schemeClr val="tx1"/>
                    </a:solidFill>
                  </a:rPr>
                  <a:t> # parameters: An “approximation” for VC dimension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3D8AD-D8B1-6D46-B6BD-9A41B45D11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2"/>
                <a:stretch>
                  <a:fillRect l="-894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173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D786C-BE57-F845-80F6-BE3621C58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Taught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11DF7-7504-354C-AF23-2929C6979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The explanation of ”machine learning” from the first lecture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D9A309B-9E74-6E48-9A33-921920BC3818}"/>
              </a:ext>
            </a:extLst>
          </p:cNvPr>
          <p:cNvGrpSpPr/>
          <p:nvPr/>
        </p:nvGrpSpPr>
        <p:grpSpPr>
          <a:xfrm>
            <a:off x="373502" y="2752881"/>
            <a:ext cx="4577659" cy="3177862"/>
            <a:chOff x="510144" y="2711379"/>
            <a:chExt cx="4577659" cy="3177862"/>
          </a:xfrm>
        </p:grpSpPr>
        <p:grpSp>
          <p:nvGrpSpPr>
            <p:cNvPr id="5" name="Shape 308">
              <a:extLst>
                <a:ext uri="{FF2B5EF4-FFF2-40B4-BE49-F238E27FC236}">
                  <a16:creationId xmlns:a16="http://schemas.microsoft.com/office/drawing/2014/main" id="{745129CC-5837-6848-BCB2-FA1AD1D76B13}"/>
                </a:ext>
              </a:extLst>
            </p:cNvPr>
            <p:cNvGrpSpPr/>
            <p:nvPr/>
          </p:nvGrpSpPr>
          <p:grpSpPr>
            <a:xfrm>
              <a:off x="3824240" y="3151404"/>
              <a:ext cx="889034" cy="576296"/>
              <a:chOff x="4306475" y="2201434"/>
              <a:chExt cx="3710399" cy="2370768"/>
            </a:xfrm>
          </p:grpSpPr>
          <p:sp>
            <p:nvSpPr>
              <p:cNvPr id="14" name="Shape 369">
                <a:extLst>
                  <a:ext uri="{FF2B5EF4-FFF2-40B4-BE49-F238E27FC236}">
                    <a16:creationId xmlns:a16="http://schemas.microsoft.com/office/drawing/2014/main" id="{2C9BB1C5-FE22-9446-AD5B-D9837B3D65AC}"/>
                  </a:ext>
                </a:extLst>
              </p:cNvPr>
              <p:cNvSpPr/>
              <p:nvPr/>
            </p:nvSpPr>
            <p:spPr>
              <a:xfrm>
                <a:off x="5228457" y="2673751"/>
                <a:ext cx="183000" cy="223200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15" name="Shape 370">
                <a:extLst>
                  <a:ext uri="{FF2B5EF4-FFF2-40B4-BE49-F238E27FC236}">
                    <a16:creationId xmlns:a16="http://schemas.microsoft.com/office/drawing/2014/main" id="{E273E08F-3FCD-984E-B666-6E55614E0C31}"/>
                  </a:ext>
                </a:extLst>
              </p:cNvPr>
              <p:cNvSpPr/>
              <p:nvPr/>
            </p:nvSpPr>
            <p:spPr>
              <a:xfrm>
                <a:off x="7404028" y="3205210"/>
                <a:ext cx="293400" cy="97800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16" name="Shape 371">
                <a:extLst>
                  <a:ext uri="{FF2B5EF4-FFF2-40B4-BE49-F238E27FC236}">
                    <a16:creationId xmlns:a16="http://schemas.microsoft.com/office/drawing/2014/main" id="{4AA957CE-ED69-6E48-84BB-D7268F5B8792}"/>
                  </a:ext>
                </a:extLst>
              </p:cNvPr>
              <p:cNvSpPr/>
              <p:nvPr/>
            </p:nvSpPr>
            <p:spPr>
              <a:xfrm>
                <a:off x="6845277" y="3415044"/>
                <a:ext cx="293400" cy="97800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17" name="Shape 372">
                <a:extLst>
                  <a:ext uri="{FF2B5EF4-FFF2-40B4-BE49-F238E27FC236}">
                    <a16:creationId xmlns:a16="http://schemas.microsoft.com/office/drawing/2014/main" id="{89810EAE-06CD-AD4B-A4A1-B3232D5D8835}"/>
                  </a:ext>
                </a:extLst>
              </p:cNvPr>
              <p:cNvSpPr/>
              <p:nvPr/>
            </p:nvSpPr>
            <p:spPr>
              <a:xfrm>
                <a:off x="7138303" y="3730947"/>
                <a:ext cx="293400" cy="97800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18" name="Shape 373">
                <a:extLst>
                  <a:ext uri="{FF2B5EF4-FFF2-40B4-BE49-F238E27FC236}">
                    <a16:creationId xmlns:a16="http://schemas.microsoft.com/office/drawing/2014/main" id="{4131A948-9AAC-5441-93A1-CB0A8A133EB6}"/>
                  </a:ext>
                </a:extLst>
              </p:cNvPr>
              <p:cNvSpPr/>
              <p:nvPr/>
            </p:nvSpPr>
            <p:spPr>
              <a:xfrm>
                <a:off x="6845277" y="4279358"/>
                <a:ext cx="293400" cy="97800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19" name="Shape 374">
                <a:extLst>
                  <a:ext uri="{FF2B5EF4-FFF2-40B4-BE49-F238E27FC236}">
                    <a16:creationId xmlns:a16="http://schemas.microsoft.com/office/drawing/2014/main" id="{DDD88546-03CC-3B4F-9099-2532024B7AC5}"/>
                  </a:ext>
                </a:extLst>
              </p:cNvPr>
              <p:cNvSpPr/>
              <p:nvPr/>
            </p:nvSpPr>
            <p:spPr>
              <a:xfrm>
                <a:off x="6259605" y="4084129"/>
                <a:ext cx="293400" cy="97800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20" name="Shape 382">
                <a:extLst>
                  <a:ext uri="{FF2B5EF4-FFF2-40B4-BE49-F238E27FC236}">
                    <a16:creationId xmlns:a16="http://schemas.microsoft.com/office/drawing/2014/main" id="{211222CD-FC29-D546-BF3E-320BE5229B3B}"/>
                  </a:ext>
                </a:extLst>
              </p:cNvPr>
              <p:cNvSpPr/>
              <p:nvPr/>
            </p:nvSpPr>
            <p:spPr>
              <a:xfrm>
                <a:off x="5797523" y="4272952"/>
                <a:ext cx="293121" cy="97472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/>
              </a:p>
            </p:txBody>
          </p:sp>
          <p:cxnSp>
            <p:nvCxnSpPr>
              <p:cNvPr id="21" name="Shape 383">
                <a:extLst>
                  <a:ext uri="{FF2B5EF4-FFF2-40B4-BE49-F238E27FC236}">
                    <a16:creationId xmlns:a16="http://schemas.microsoft.com/office/drawing/2014/main" id="{BF96D3A5-CBCC-9949-BDF2-688A602017F4}"/>
                  </a:ext>
                </a:extLst>
              </p:cNvPr>
              <p:cNvCxnSpPr/>
              <p:nvPr/>
            </p:nvCxnSpPr>
            <p:spPr>
              <a:xfrm rot="10800000" flipH="1">
                <a:off x="4306475" y="2423903"/>
                <a:ext cx="3710399" cy="2148299"/>
              </a:xfrm>
              <a:prstGeom prst="straightConnector1">
                <a:avLst/>
              </a:prstGeom>
              <a:noFill/>
              <a:ln w="73075" cap="flat" cmpd="sng">
                <a:solidFill>
                  <a:srgbClr val="4C4C4C"/>
                </a:solidFill>
                <a:prstDash val="dashDot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2" name="Shape 397">
                <a:extLst>
                  <a:ext uri="{FF2B5EF4-FFF2-40B4-BE49-F238E27FC236}">
                    <a16:creationId xmlns:a16="http://schemas.microsoft.com/office/drawing/2014/main" id="{ED425181-1B93-1746-927D-525C9A29BFC7}"/>
                  </a:ext>
                </a:extLst>
              </p:cNvPr>
              <p:cNvSpPr/>
              <p:nvPr/>
            </p:nvSpPr>
            <p:spPr>
              <a:xfrm>
                <a:off x="5199110" y="3377808"/>
                <a:ext cx="182936" cy="223195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23" name="Shape 398">
                <a:extLst>
                  <a:ext uri="{FF2B5EF4-FFF2-40B4-BE49-F238E27FC236}">
                    <a16:creationId xmlns:a16="http://schemas.microsoft.com/office/drawing/2014/main" id="{EF700E9D-B64E-E847-8C2E-37510BDFF102}"/>
                  </a:ext>
                </a:extLst>
              </p:cNvPr>
              <p:cNvSpPr/>
              <p:nvPr/>
            </p:nvSpPr>
            <p:spPr>
              <a:xfrm>
                <a:off x="5665797" y="2753858"/>
                <a:ext cx="183000" cy="223200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24" name="Shape 399">
                <a:extLst>
                  <a:ext uri="{FF2B5EF4-FFF2-40B4-BE49-F238E27FC236}">
                    <a16:creationId xmlns:a16="http://schemas.microsoft.com/office/drawing/2014/main" id="{EF7A1B13-12B3-EC47-8D87-0541AF6E1BF9}"/>
                  </a:ext>
                </a:extLst>
              </p:cNvPr>
              <p:cNvSpPr/>
              <p:nvPr/>
            </p:nvSpPr>
            <p:spPr>
              <a:xfrm>
                <a:off x="6017775" y="3027298"/>
                <a:ext cx="183000" cy="223200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25" name="Shape 400">
                <a:extLst>
                  <a:ext uri="{FF2B5EF4-FFF2-40B4-BE49-F238E27FC236}">
                    <a16:creationId xmlns:a16="http://schemas.microsoft.com/office/drawing/2014/main" id="{E179513A-F5CD-8C41-A8B5-340EADA3ED2A}"/>
                  </a:ext>
                </a:extLst>
              </p:cNvPr>
              <p:cNvSpPr/>
              <p:nvPr/>
            </p:nvSpPr>
            <p:spPr>
              <a:xfrm>
                <a:off x="6002090" y="2201434"/>
                <a:ext cx="183000" cy="223200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26" name="Shape 401">
                <a:extLst>
                  <a:ext uri="{FF2B5EF4-FFF2-40B4-BE49-F238E27FC236}">
                    <a16:creationId xmlns:a16="http://schemas.microsoft.com/office/drawing/2014/main" id="{9A0F0B72-CF16-CD46-8105-60C715D8741E}"/>
                  </a:ext>
                </a:extLst>
              </p:cNvPr>
              <p:cNvSpPr/>
              <p:nvPr/>
            </p:nvSpPr>
            <p:spPr>
              <a:xfrm>
                <a:off x="6521708" y="2538855"/>
                <a:ext cx="183000" cy="223200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100"/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1BADBFE-BF5A-1D47-BCE6-67F6C0218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49811" y="3831725"/>
              <a:ext cx="1249112" cy="7276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91B0821-151F-8144-8A66-67EA767C2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30466" y="4572753"/>
              <a:ext cx="1249112" cy="614653"/>
            </a:xfrm>
            <a:prstGeom prst="rect">
              <a:avLst/>
            </a:prstGeom>
          </p:spPr>
        </p:pic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268B5E8E-0201-EA49-810F-AAF775AF803B}"/>
                </a:ext>
              </a:extLst>
            </p:cNvPr>
            <p:cNvSpPr/>
            <p:nvPr/>
          </p:nvSpPr>
          <p:spPr>
            <a:xfrm>
              <a:off x="3579525" y="3073733"/>
              <a:ext cx="1425391" cy="224359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1F16E4-FE32-874C-8E70-354656A740FD}"/>
                </a:ext>
              </a:extLst>
            </p:cNvPr>
            <p:cNvSpPr txBox="1"/>
            <p:nvPr/>
          </p:nvSpPr>
          <p:spPr>
            <a:xfrm>
              <a:off x="3468449" y="2711379"/>
              <a:ext cx="16193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Hypothesis / Model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1C1650-9D65-8947-BB1B-A1F7FBFF574B}"/>
                </a:ext>
              </a:extLst>
            </p:cNvPr>
            <p:cNvSpPr txBox="1"/>
            <p:nvPr/>
          </p:nvSpPr>
          <p:spPr>
            <a:xfrm>
              <a:off x="510144" y="3763932"/>
              <a:ext cx="1396799" cy="529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Data (Historical </a:t>
              </a:r>
              <a:br>
                <a:rPr lang="en-US" sz="2000" dirty="0"/>
              </a:br>
              <a:r>
                <a:rPr lang="en-US" sz="2000" dirty="0"/>
                <a:t>Customer Data)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324B63D-0D31-1A47-B5BC-0364D0B6CF45}"/>
                </a:ext>
              </a:extLst>
            </p:cNvPr>
            <p:cNvCxnSpPr/>
            <p:nvPr/>
          </p:nvCxnSpPr>
          <p:spPr>
            <a:xfrm>
              <a:off x="2391823" y="4113669"/>
              <a:ext cx="9900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B12C16-51E5-1E45-A087-8E450412C9CC}"/>
                </a:ext>
              </a:extLst>
            </p:cNvPr>
            <p:cNvSpPr txBox="1"/>
            <p:nvPr/>
          </p:nvSpPr>
          <p:spPr>
            <a:xfrm>
              <a:off x="1293715" y="5498086"/>
              <a:ext cx="2530525" cy="3911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Find a hypothesis that “fits” the data</a:t>
              </a:r>
              <a:br>
                <a:rPr lang="en-US" sz="1400" dirty="0"/>
              </a:br>
              <a:r>
                <a:rPr lang="en-US" sz="1400" dirty="0"/>
                <a:t>(The process requires a lot of computation)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E3B1BB1-9B28-EE4F-9104-445340C1CBB4}"/>
                  </a:ext>
                </a:extLst>
              </p:cNvPr>
              <p:cNvSpPr/>
              <p:nvPr/>
            </p:nvSpPr>
            <p:spPr>
              <a:xfrm>
                <a:off x="6123190" y="2758205"/>
                <a:ext cx="6096000" cy="249299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2400" dirty="0"/>
                  <a:t>Our progress so far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Generalization of learning 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to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 to find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Using linear models as examples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Focus 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E3B1BB1-9B28-EE4F-9104-445340C1CB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190" y="2758205"/>
                <a:ext cx="6096000" cy="2492990"/>
              </a:xfrm>
              <a:prstGeom prst="rect">
                <a:avLst/>
              </a:prstGeom>
              <a:blipFill>
                <a:blip r:embed="rId4"/>
                <a:stretch>
                  <a:fillRect l="-1455" t="-1515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8505E22C-4D37-2D4B-928C-A7CBE0C9015C}"/>
              </a:ext>
            </a:extLst>
          </p:cNvPr>
          <p:cNvSpPr txBox="1"/>
          <p:nvPr/>
        </p:nvSpPr>
        <p:spPr>
          <a:xfrm>
            <a:off x="6644804" y="6057102"/>
            <a:ext cx="4218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Seems to make sense, but…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1E85E6D-B5AA-644D-AD0E-8AB17CD59488}"/>
              </a:ext>
            </a:extLst>
          </p:cNvPr>
          <p:cNvCxnSpPr/>
          <p:nvPr/>
        </p:nvCxnSpPr>
        <p:spPr>
          <a:xfrm>
            <a:off x="9064122" y="5251195"/>
            <a:ext cx="0" cy="763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16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6A7D-62EA-6C4A-9A00-B6D1521F7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5E737-5096-B247-9531-516922365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668" y="4023527"/>
            <a:ext cx="3215238" cy="2753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DF10FE-68C6-F14D-9F2D-F6F95D382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807" y="1649264"/>
            <a:ext cx="3095919" cy="22531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A5C726-FE78-C541-A591-96FDF97F5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3250" y="1690688"/>
            <a:ext cx="3104519" cy="21929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82D54A-1BD2-D344-A286-46B204EF1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276" y="4968778"/>
            <a:ext cx="4914900" cy="1282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1D11E6-FF58-9844-BBFE-56E9D0704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0668" y="1545777"/>
            <a:ext cx="3095919" cy="248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8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341936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27496</TotalTime>
  <Words>3278</Words>
  <Application>Microsoft Macintosh PowerPoint</Application>
  <PresentationFormat>Widescreen</PresentationFormat>
  <Paragraphs>462</Paragraphs>
  <Slides>49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VC Dimension of d-dimension Perceptron </vt:lpstr>
      <vt:lpstr>PowerPoint Presentation</vt:lpstr>
      <vt:lpstr>VC “Dimension”</vt:lpstr>
      <vt:lpstr>What We Have Taught So Far</vt:lpstr>
      <vt:lpstr>Overfitting</vt:lpstr>
      <vt:lpstr>Today’s Lecture</vt:lpstr>
      <vt:lpstr>Overfitting and Its Cures</vt:lpstr>
      <vt:lpstr>Regularization (Constrain H)</vt:lpstr>
      <vt:lpstr>Hard Constraints</vt:lpstr>
      <vt:lpstr>Soft-Order Constraints</vt:lpstr>
      <vt:lpstr>Soft-Order Constraints</vt:lpstr>
      <vt:lpstr>Constrained to Unconstrained Optimization</vt:lpstr>
      <vt:lpstr>minimize E_in (w ⃗ )  subject to w ⃗^T w ⃗≤C </vt:lpstr>
      <vt:lpstr>minimize E_in (w ⃗ )  subject to w ⃗^T w ⃗≤C </vt:lpstr>
      <vt:lpstr>minimize E_in (w ⃗ )  subject to w ⃗^T w ⃗≤C </vt:lpstr>
      <vt:lpstr>minimize E_in (w ⃗ )  subject to w ⃗^T w ⃗≤C </vt:lpstr>
      <vt:lpstr>minimize E_in (w ⃗ )  subject to w ⃗^T w ⃗≤C </vt:lpstr>
      <vt:lpstr>Constrained to Unconstrained Optimization</vt:lpstr>
      <vt:lpstr>Augmented Error</vt:lpstr>
      <vt:lpstr>General Form of Regularization</vt:lpstr>
      <vt:lpstr>How to Pick the Right Ω</vt:lpstr>
      <vt:lpstr>More Discussion on Regularization</vt:lpstr>
      <vt:lpstr>Why w ⃗^T w ⃗ is Called Weight Decay</vt:lpstr>
      <vt:lpstr>Linear Regression with Weight Decay</vt:lpstr>
      <vt:lpstr>Effect of Regularization (Different λ)</vt:lpstr>
      <vt:lpstr>Overfitting and Underfitting</vt:lpstr>
      <vt:lpstr>Variations on Weight Decay (Different Ω)</vt:lpstr>
      <vt:lpstr>How to Pick the Right Ω</vt:lpstr>
      <vt:lpstr>Summarizing Regularization</vt:lpstr>
      <vt:lpstr>VC Dimension of d-dim Perceptron</vt:lpstr>
      <vt:lpstr>Recall the Definitions</vt:lpstr>
      <vt:lpstr>VC Dimension of d-dimension Perceptron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Validation</vt:lpstr>
      <vt:lpstr>Prevent Overfitting</vt:lpstr>
      <vt:lpstr>Review: Test Set </vt:lpstr>
      <vt:lpstr>Test Set</vt:lpstr>
      <vt:lpstr>Where are Test Set From?</vt:lpstr>
      <vt:lpstr>Where are Test Set From?</vt:lpstr>
      <vt:lpstr>Utilizing the Whole D</vt:lpstr>
      <vt:lpstr>Validation: Beyond Test 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2498</cp:revision>
  <cp:lastPrinted>2020-02-13T16:58:38Z</cp:lastPrinted>
  <dcterms:created xsi:type="dcterms:W3CDTF">2017-08-24T15:35:37Z</dcterms:created>
  <dcterms:modified xsi:type="dcterms:W3CDTF">2022-09-28T02:00:28Z</dcterms:modified>
</cp:coreProperties>
</file>